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5"/>
  </p:sldMasterIdLst>
  <p:notesMasterIdLst>
    <p:notesMasterId r:id="rId30"/>
  </p:notesMasterIdLst>
  <p:handoutMasterIdLst>
    <p:handoutMasterId r:id="rId31"/>
  </p:handoutMasterIdLst>
  <p:sldIdLst>
    <p:sldId id="256" r:id="rId6"/>
    <p:sldId id="257" r:id="rId7"/>
    <p:sldId id="285" r:id="rId8"/>
    <p:sldId id="283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276" r:id="rId26"/>
    <p:sldId id="280" r:id="rId27"/>
    <p:sldId id="306" r:id="rId28"/>
    <p:sldId id="305" r:id="rId29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4B48"/>
    <a:srgbClr val="FFFFFF"/>
    <a:srgbClr val="0000FF"/>
    <a:srgbClr val="00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82245" autoAdjust="0"/>
  </p:normalViewPr>
  <p:slideViewPr>
    <p:cSldViewPr snapToGrid="0">
      <p:cViewPr varScale="1">
        <p:scale>
          <a:sx n="97" d="100"/>
          <a:sy n="97" d="100"/>
        </p:scale>
        <p:origin x="102" y="324"/>
      </p:cViewPr>
      <p:guideLst/>
    </p:cSldViewPr>
  </p:slideViewPr>
  <p:outlineViewPr>
    <p:cViewPr>
      <p:scale>
        <a:sx n="33" d="100"/>
        <a:sy n="33" d="100"/>
      </p:scale>
      <p:origin x="0" y="-55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Invite </a:t>
            </a:r>
            <a:r>
              <a:rPr lang="es-ES" dirty="0" err="1" smtClean="0"/>
              <a:t>them</a:t>
            </a:r>
            <a:r>
              <a:rPr lang="es-ES" dirty="0" smtClean="0"/>
              <a:t> to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basic</a:t>
            </a:r>
            <a:r>
              <a:rPr lang="es-ES" dirty="0" smtClean="0"/>
              <a:t> notes (</a:t>
            </a:r>
            <a:r>
              <a:rPr lang="es-ES" dirty="0" err="1" smtClean="0"/>
              <a:t>they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slides</a:t>
            </a:r>
            <a:r>
              <a:rPr lang="es-ES" dirty="0" smtClean="0"/>
              <a:t> </a:t>
            </a:r>
            <a:r>
              <a:rPr lang="es-ES" dirty="0" err="1" smtClean="0"/>
              <a:t>later</a:t>
            </a:r>
            <a:r>
              <a:rPr lang="es-ES" dirty="0" smtClean="0"/>
              <a:t>), </a:t>
            </a:r>
            <a:r>
              <a:rPr lang="es-ES" dirty="0" err="1" smtClean="0"/>
              <a:t>because</a:t>
            </a:r>
            <a:r>
              <a:rPr lang="es-ES" dirty="0" smtClean="0"/>
              <a:t>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going</a:t>
            </a:r>
            <a:r>
              <a:rPr lang="es-ES" dirty="0" smtClean="0"/>
              <a:t> 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a simple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pairs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notes </a:t>
            </a:r>
            <a:r>
              <a:rPr lang="es-ES" baseline="0" dirty="0" err="1" smtClean="0"/>
              <a:t>may</a:t>
            </a:r>
            <a:r>
              <a:rPr lang="es-ES" baseline="0" dirty="0" smtClean="0"/>
              <a:t> come Handy.</a:t>
            </a:r>
          </a:p>
          <a:p>
            <a:r>
              <a:rPr lang="es-ES" baseline="0" dirty="0" smtClean="0"/>
              <a:t>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stdents</a:t>
            </a:r>
            <a:r>
              <a:rPr lang="es-ES" baseline="0" dirty="0" smtClean="0"/>
              <a:t>: “</a:t>
            </a:r>
            <a:r>
              <a:rPr lang="es-ES" baseline="0" dirty="0" err="1" smtClean="0"/>
              <a:t>Focus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formal </a:t>
            </a:r>
            <a:r>
              <a:rPr lang="es-ES" baseline="0" dirty="0" err="1" smtClean="0"/>
              <a:t>expressions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attach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”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25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49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f91ce1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06f91ce1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06f91ce1b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732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6f91ce1b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06f91ce1b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06f91ce1b2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289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f91ce1b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06f91ce1b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06f91ce1b2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8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Questions so far?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53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6b12f698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06b12f698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06b12f698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60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This</a:t>
            </a:r>
            <a:r>
              <a:rPr lang="en-US" baseline="0" noProof="0" dirty="0" smtClean="0"/>
              <a:t> and the next session, very theoretical/qualitative. From the third session it becomes more methodological/quantitative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42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6f91ce1b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06f91ce1b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06f91ce1b2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63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69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This</a:t>
            </a:r>
            <a:r>
              <a:rPr lang="en-US" baseline="0" noProof="0" dirty="0" smtClean="0"/>
              <a:t> and the next session, very theoretical/qualitative. From the third session it becomes more methodological/quantitative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45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94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34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08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Questions so far?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5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Many</a:t>
            </a:r>
            <a:r>
              <a:rPr lang="nb-NO" dirty="0" smtClean="0"/>
              <a:t> </a:t>
            </a:r>
            <a:r>
              <a:rPr lang="nb-NO" dirty="0" err="1" smtClean="0"/>
              <a:t>theoretical</a:t>
            </a:r>
            <a:r>
              <a:rPr lang="nb-NO" dirty="0" smtClean="0"/>
              <a:t> and </a:t>
            </a:r>
            <a:r>
              <a:rPr lang="nb-NO" dirty="0" err="1" smtClean="0"/>
              <a:t>philosophical</a:t>
            </a:r>
            <a:r>
              <a:rPr lang="nb-NO" dirty="0" smtClean="0"/>
              <a:t> </a:t>
            </a:r>
            <a:r>
              <a:rPr lang="nb-NO" dirty="0" err="1" smtClean="0"/>
              <a:t>underpinnings</a:t>
            </a:r>
            <a:r>
              <a:rPr lang="nb-NO" dirty="0" smtClean="0"/>
              <a:t> difficulting to </a:t>
            </a:r>
            <a:r>
              <a:rPr lang="nb-NO" dirty="0" err="1" smtClean="0"/>
              <a:t>give</a:t>
            </a:r>
            <a:r>
              <a:rPr lang="nb-NO" dirty="0" smtClean="0"/>
              <a:t> a right </a:t>
            </a:r>
            <a:r>
              <a:rPr lang="nb-NO" dirty="0" err="1" smtClean="0"/>
              <a:t>answer</a:t>
            </a:r>
            <a:r>
              <a:rPr lang="nb-NO" dirty="0" smtClean="0"/>
              <a:t> (</a:t>
            </a:r>
            <a:r>
              <a:rPr lang="nb-NO" dirty="0" err="1" smtClean="0"/>
              <a:t>although</a:t>
            </a:r>
            <a:r>
              <a:rPr lang="nb-NO" dirty="0" smtClean="0"/>
              <a:t> </a:t>
            </a:r>
            <a:r>
              <a:rPr lang="nb-NO" dirty="0" err="1" smtClean="0"/>
              <a:t>wrong</a:t>
            </a:r>
            <a:r>
              <a:rPr lang="nb-NO" dirty="0" smtClean="0"/>
              <a:t> </a:t>
            </a:r>
            <a:r>
              <a:rPr lang="nb-NO" dirty="0" err="1" smtClean="0"/>
              <a:t>answers</a:t>
            </a:r>
            <a:r>
              <a:rPr lang="nb-NO" dirty="0" smtClean="0"/>
              <a:t> pop up).</a:t>
            </a:r>
          </a:p>
          <a:p>
            <a:r>
              <a:rPr lang="nb-NO" dirty="0" err="1" smtClean="0"/>
              <a:t>Often</a:t>
            </a:r>
            <a:r>
              <a:rPr lang="nb-NO" baseline="0" dirty="0" smtClean="0"/>
              <a:t> times, </a:t>
            </a:r>
            <a:r>
              <a:rPr lang="nb-NO" baseline="0" dirty="0" err="1" smtClean="0"/>
              <a:t>causal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effects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equated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causal</a:t>
            </a:r>
            <a:r>
              <a:rPr lang="nb-NO" baseline="0" dirty="0" smtClean="0"/>
              <a:t> relationships: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is, </a:t>
            </a:r>
            <a:r>
              <a:rPr lang="nb-NO" baseline="0" dirty="0" err="1" smtClean="0"/>
              <a:t>variation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something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else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outcome</a:t>
            </a:r>
            <a:r>
              <a:rPr lang="nb-NO" baseline="0" dirty="0" smtClean="0"/>
              <a:t>) due to </a:t>
            </a:r>
            <a:r>
              <a:rPr lang="nb-NO" baseline="0" dirty="0" err="1" smtClean="0"/>
              <a:t>something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treatment</a:t>
            </a:r>
            <a:r>
              <a:rPr lang="nb-NO" baseline="0" dirty="0" smtClean="0"/>
              <a:t>)</a:t>
            </a:r>
            <a:endParaRPr lang="nb-NO" dirty="0" smtClean="0"/>
          </a:p>
          <a:p>
            <a:r>
              <a:rPr lang="nb-NO" dirty="0" smtClean="0"/>
              <a:t>In order to not </a:t>
            </a:r>
            <a:r>
              <a:rPr lang="nb-NO" dirty="0" err="1" smtClean="0"/>
              <a:t>give</a:t>
            </a:r>
            <a:r>
              <a:rPr lang="nb-NO" dirty="0" smtClean="0"/>
              <a:t> </a:t>
            </a:r>
            <a:r>
              <a:rPr lang="nb-NO" dirty="0" err="1" smtClean="0"/>
              <a:t>wrong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answers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to understand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causes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effects</a:t>
            </a:r>
            <a:r>
              <a:rPr lang="nb-NO" baseline="0" dirty="0" smtClean="0"/>
              <a:t>.</a:t>
            </a:r>
            <a:endParaRPr lang="nb-NO" dirty="0" smtClean="0"/>
          </a:p>
          <a:p>
            <a:r>
              <a:rPr lang="nb-NO" dirty="0" err="1" smtClean="0"/>
              <a:t>Effect</a:t>
            </a:r>
            <a:r>
              <a:rPr lang="nb-NO" dirty="0" smtClean="0"/>
              <a:t>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beginning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thing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cause</a:t>
            </a:r>
            <a:r>
              <a:rPr lang="nb-NO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0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UiO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7" name="Text Placeholder 10" descr="Logo university of oslo">
            <a:extLst>
              <a:ext uri="{FF2B5EF4-FFF2-40B4-BE49-F238E27FC236}">
                <a16:creationId xmlns:a16="http://schemas.microsoft.com/office/drawing/2014/main" id="{D507B65A-1446-438E-8EA0-9FE60E124E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288C350-F124-4154-A973-DDEFBC6E46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149F7A2-35A5-48A0-ADD9-71827D046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7A7B3C-D68C-4449-B852-7B677FBDD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344659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Institute Highligh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department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1" y="6076211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7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06400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Point A</a:t>
            </a:r>
          </a:p>
          <a:p>
            <a:pPr lvl="0"/>
            <a:r>
              <a:rPr lang="nb-NO" dirty="0"/>
              <a:t>Point B</a:t>
            </a:r>
          </a:p>
          <a:p>
            <a:pPr lvl="0"/>
            <a:r>
              <a:rPr lang="nb-NO" dirty="0"/>
              <a:t>Point C</a:t>
            </a:r>
          </a:p>
          <a:p>
            <a:pPr lvl="0"/>
            <a:r>
              <a:rPr lang="nb-NO" dirty="0"/>
              <a:t>Point 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A1E855-477D-41E9-B0F8-7881ED26F5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 smtClean="0"/>
              <a:t>Click to edit Master title style</a:t>
            </a:r>
            <a:endParaRPr lang="nb-NO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7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6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695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5" y="4173200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3" y="416805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E7C183-1D0F-4BA0-AFD5-92D8F4D092D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insert</a:t>
            </a:r>
            <a:r>
              <a:rPr lang="nb-NO" dirty="0"/>
              <a:t> – Picture –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device</a:t>
            </a:r>
            <a:r>
              <a:rPr lang="nb-NO" dirty="0"/>
              <a:t>– to </a:t>
            </a:r>
            <a:r>
              <a:rPr lang="nb-NO" dirty="0" err="1"/>
              <a:t>add</a:t>
            </a:r>
            <a:r>
              <a:rPr lang="nb-NO" dirty="0"/>
              <a:t> or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AB937A8A-0440-4FE6-AE50-0E37CD6CCD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38D53-9E40-4496-B5C8-0E242B7FF2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6EC9E07-E46C-4C5E-8165-4D6A786011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insert</a:t>
            </a:r>
            <a:r>
              <a:rPr lang="nb-NO" dirty="0"/>
              <a:t> – Picture –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device</a:t>
            </a:r>
            <a:r>
              <a:rPr lang="nb-NO" dirty="0"/>
              <a:t>– to </a:t>
            </a:r>
            <a:r>
              <a:rPr lang="nb-NO" dirty="0" err="1"/>
              <a:t>add</a:t>
            </a:r>
            <a:r>
              <a:rPr lang="nb-NO" dirty="0"/>
              <a:t> or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 err="1"/>
              <a:t>Quote</a:t>
            </a:r>
            <a:endParaRPr lang="nb-NO" noProof="0" dirty="0"/>
          </a:p>
        </p:txBody>
      </p:sp>
      <p:sp>
        <p:nvSpPr>
          <p:cNvPr id="20" name="Text Placeholder 2" descr="Logo university of oslo">
            <a:extLst>
              <a:ext uri="{FF2B5EF4-FFF2-40B4-BE49-F238E27FC236}">
                <a16:creationId xmlns:a16="http://schemas.microsoft.com/office/drawing/2014/main" id="{8BA44D8A-54F0-40B1-96F3-44DF956CC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box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704042"/>
            <a:ext cx="11431663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7832A-C200-4F7E-AF3E-D40604841FC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8FA56-4D7C-4979-BB98-B74CBD5F52E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45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es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6E62222-11A6-40E7-BF69-7E8498A4100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B79B2-2B36-4C4F-8B4A-5CE97327C93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AEDF-947D-4C51-A230-4B0365289C6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01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FC538-4B47-4FE9-9556-278912EBB00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4E285-6038-4E35-AA24-93DE3457633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DADA3-5103-43E7-81AF-78BFB0D043F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5C8A5-7299-4154-B01A-CDF5B733275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439D-D17B-475A-8193-F8109FACE96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boxes with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59CDE-097F-4AD1-8202-1C8557143B7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B0D35-1F56-48D2-95A5-1514CE438CB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UiO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1" name="Text Placeholder 10" descr="Logo university of oslo">
            <a:extLst>
              <a:ext uri="{FF2B5EF4-FFF2-40B4-BE49-F238E27FC236}">
                <a16:creationId xmlns:a16="http://schemas.microsoft.com/office/drawing/2014/main" id="{96999028-C41F-4383-938C-0AEE48CAE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5C047C-D021-4993-8BCA-6B52BE3A40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6D1AE6-D2B5-49B9-8C2A-EE3784123E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4C45229-2034-4A47-89E1-3DAB700E96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3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3F8EC-435C-4B71-B75E-816E331B740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C78E7-5B5A-4EE3-B029-42635C54C96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2304F-BB43-4D12-B83D-02C5FD8197F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62047-812A-4356-A8E0-D0CA23D39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80474-3338-40C3-87FC-F73889A04CD0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11102-D50C-4D40-87C3-107C3022CF1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39631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2DED8-733B-4015-A7CA-A05638F7AA3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8E388-3742-4614-842F-C221FF66F72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5FD81-8099-440B-91E9-2813AE81404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2972-1288-4890-888F-5A648DC46A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0F362B01-572E-40F1-A00C-F460165626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3EEEF-D5D4-41E6-81E7-1D9E527B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4316-7482-4098-A234-A83B220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6225623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12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932682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609600" y="1892829"/>
            <a:ext cx="10972800" cy="423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4936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Verdana"/>
              <a:buNone/>
              <a:defRPr sz="3733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919984" y="3813043"/>
            <a:ext cx="7768304" cy="220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60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UiO Full Width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3" name="Text Placeholder 10" descr="Logo university of oslo">
            <a:extLst>
              <a:ext uri="{FF2B5EF4-FFF2-40B4-BE49-F238E27FC236}">
                <a16:creationId xmlns:a16="http://schemas.microsoft.com/office/drawing/2014/main" id="{855DB83D-7815-446A-9472-E7D6F3376D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DB6EDC5-0DC0-49D7-8862-D897F60A38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E568436-D422-4A9F-A35E-6ECC932F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079B71B-2B27-4E24-9281-48B2C896AC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399148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0DED61E-0C4F-472B-A28B-E496A1EE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1" y="6264544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5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UiO Full Width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2" name="Text Placeholder 10" descr="Logo university of oslo">
            <a:extLst>
              <a:ext uri="{FF2B5EF4-FFF2-40B4-BE49-F238E27FC236}">
                <a16:creationId xmlns:a16="http://schemas.microsoft.com/office/drawing/2014/main" id="{50D46AD3-A771-4DEF-954F-E12BC453A3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63594" y="5468760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735491"/>
            <a:ext cx="399148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1" y="6264544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Faculty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 dirty="0"/>
              <a:t>Choose faculty from the drop-down menu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2797541-CC8A-4BF9-AD61-F95B5D424E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F9F285-7481-495A-B1F0-6CB04E7E3B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5D7F869-7DD8-42A9-BFA1-5DF06F572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2" name="Graphic 21" descr="UiO segl">
            <a:extLst>
              <a:ext uri="{FF2B5EF4-FFF2-40B4-BE49-F238E27FC236}">
                <a16:creationId xmlns:a16="http://schemas.microsoft.com/office/drawing/2014/main" id="{EC01DC75-D0B0-4B26-A9E0-4DA4332550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1" y="6076211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9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Faculty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 dirty="0"/>
              <a:t>Choose faculty from the drop-down menu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1" y="6076211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9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Faculty Highligh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7D8FAB-5135-4ED0-ACB7-2739C6B82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 smtClean="0"/>
              <a:t>Click to edit Master title style</a:t>
            </a:r>
            <a:endParaRPr lang="nb-NO" noProof="0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0C5E1721-C410-49BE-9F3F-2480510974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AF0B331-B584-46FA-B290-ADD1C599DD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9D579993-FE03-45A3-B1FB-C50D4B5D62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7A13BE6F-3781-43DF-AA89-B8DEEDEF9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1" y="6076211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2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Institu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Name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department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1" y="6076211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Institute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Name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department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1" y="6076211"/>
            <a:ext cx="1800000" cy="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  <p:pic>
        <p:nvPicPr>
          <p:cNvPr id="5" name="Graphic 4" descr="Logo university of oslo">
            <a:extLst>
              <a:ext uri="{FF2B5EF4-FFF2-40B4-BE49-F238E27FC236}">
                <a16:creationId xmlns:a16="http://schemas.microsoft.com/office/drawing/2014/main" id="{FC22999A-40AC-4186-8730-BF6B9FCCF0E0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1001" y="6280142"/>
            <a:ext cx="767518" cy="20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5" r:id="rId3"/>
    <p:sldLayoutId id="2147483694" r:id="rId4"/>
    <p:sldLayoutId id="2147483699" r:id="rId5"/>
    <p:sldLayoutId id="2147483698" r:id="rId6"/>
    <p:sldLayoutId id="2147483700" r:id="rId7"/>
    <p:sldLayoutId id="2147483720" r:id="rId8"/>
    <p:sldLayoutId id="2147483719" r:id="rId9"/>
    <p:sldLayoutId id="2147483721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  <p:sldLayoutId id="2147483722" r:id="rId27"/>
    <p:sldLayoutId id="2147483723" r:id="rId28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ihok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kramhuseyn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nela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iPBV3BlV7jk" TargetMode="Externa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94" y="-1098238"/>
            <a:ext cx="10572206" cy="7956238"/>
          </a:xfrm>
        </p:spPr>
      </p:pic>
      <p:sp>
        <p:nvSpPr>
          <p:cNvPr id="42" name="Text Placeholder 4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2463594" y="3749040"/>
            <a:ext cx="7882189" cy="1395568"/>
          </a:xfrm>
        </p:spPr>
        <p:txBody>
          <a:bodyPr/>
          <a:lstStyle/>
          <a:p>
            <a:r>
              <a:rPr lang="en-US" dirty="0" smtClean="0"/>
              <a:t>Methods for Causal Inference in Educational Research</a:t>
            </a:r>
            <a:endParaRPr lang="en-US" dirty="0"/>
          </a:p>
        </p:txBody>
      </p:sp>
      <p:sp>
        <p:nvSpPr>
          <p:cNvPr id="36" name="Subtitle 35"/>
          <p:cNvSpPr>
            <a:spLocks noGrp="1"/>
          </p:cNvSpPr>
          <p:nvPr>
            <p:ph type="subTitle" idx="1"/>
          </p:nvPr>
        </p:nvSpPr>
        <p:spPr>
          <a:xfrm>
            <a:off x="2463595" y="5199013"/>
            <a:ext cx="3072251" cy="269304"/>
          </a:xfrm>
        </p:spPr>
        <p:txBody>
          <a:bodyPr/>
          <a:lstStyle/>
          <a:p>
            <a:r>
              <a:rPr lang="es-ES" dirty="0" smtClean="0"/>
              <a:t>José Manuel Arencibia </a:t>
            </a:r>
            <a:r>
              <a:rPr lang="es-ES" dirty="0" smtClean="0"/>
              <a:t>Alemán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2463594" y="5468760"/>
            <a:ext cx="985847" cy="269304"/>
          </a:xfrm>
        </p:spPr>
        <p:txBody>
          <a:bodyPr/>
          <a:lstStyle/>
          <a:p>
            <a:r>
              <a:rPr lang="en-US" dirty="0" smtClean="0"/>
              <a:t>Session</a:t>
            </a:r>
            <a:r>
              <a:rPr lang="es-ES" dirty="0" smtClean="0"/>
              <a:t> </a:t>
            </a:r>
            <a:r>
              <a:rPr lang="es-ES" dirty="0" smtClean="0"/>
              <a:t>1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9B07636-3CC1-453E-8A61-C603911C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3" y="5731778"/>
            <a:ext cx="1636666" cy="269304"/>
          </a:xfrm>
        </p:spPr>
        <p:txBody>
          <a:bodyPr/>
          <a:lstStyle/>
          <a:p>
            <a:r>
              <a:rPr lang="en-US" dirty="0" smtClean="0"/>
              <a:t>August</a:t>
            </a:r>
            <a:r>
              <a:rPr lang="es-ES" dirty="0" smtClean="0"/>
              <a:t> 16, 2022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052560" y="5862080"/>
            <a:ext cx="17958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Photo by </a:t>
            </a:r>
            <a:r>
              <a:rPr lang="en-US" sz="800" dirty="0" smtClean="0">
                <a:hlinkClick r:id="rId3"/>
              </a:rPr>
              <a:t>Riho Kroll </a:t>
            </a:r>
            <a:r>
              <a:rPr lang="en-US" sz="800" dirty="0" smtClean="0"/>
              <a:t>on Unsplashed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149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Requirements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Google Shape;129;g105de851017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263" y="2062163"/>
            <a:ext cx="2657475" cy="273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4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Causal Inference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9"/>
              </p:nvPr>
            </p:nvSpPr>
            <p:spPr>
              <a:xfrm>
                <a:off x="380170" y="916012"/>
                <a:ext cx="11431662" cy="5142589"/>
              </a:xfrm>
            </p:spPr>
            <p:txBody>
              <a:bodyPr/>
              <a:lstStyle/>
              <a:p>
                <a:pPr marL="0" indent="0" algn="ctr">
                  <a:spcAft>
                    <a:spcPts val="2400"/>
                  </a:spcAft>
                  <a:buNone/>
                </a:pPr>
                <a:r>
                  <a:rPr lang="en-US" i="1" dirty="0" smtClean="0"/>
                  <a:t>What is the causal effect of something on something else?</a:t>
                </a:r>
                <a:endParaRPr lang="en-US" sz="2000" i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𝐶𝑎𝑢𝑠𝑎𝑙</m:t>
                          </m:r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𝑒𝑓𝑓𝑒𝑐𝑡</m:t>
                          </m:r>
                        </m:e>
                      </m:groupCh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000" i="1" dirty="0" smtClean="0"/>
              </a:p>
              <a:p>
                <a:pPr>
                  <a:spcBef>
                    <a:spcPts val="600"/>
                  </a:spcBef>
                </a:pPr>
                <a:r>
                  <a:rPr lang="en-US" dirty="0" smtClean="0"/>
                  <a:t>Cause (variations in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sz="2000" dirty="0" smtClean="0"/>
                  <a:t>Can be insufficient (i.e., require additional conditions)</a:t>
                </a:r>
              </a:p>
              <a:p>
                <a:pPr lvl="1"/>
                <a:r>
                  <a:rPr lang="en-US" sz="2000" dirty="0" smtClean="0"/>
                  <a:t>Can be unnecessary (i.e., other causes would lead to the same effect)</a:t>
                </a:r>
              </a:p>
              <a:p>
                <a:pPr lvl="1"/>
                <a:r>
                  <a:rPr lang="en-US" sz="2000" dirty="0" smtClean="0"/>
                  <a:t>Can occur only under some conditions (i.e., inference at issue)</a:t>
                </a:r>
              </a:p>
              <a:p>
                <a:r>
                  <a:rPr lang="en-US" dirty="0" smtClean="0"/>
                  <a:t>Effect (variations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sz="2000" dirty="0" smtClean="0"/>
                  <a:t>Difference between what happens and </a:t>
                </a:r>
                <a:r>
                  <a:rPr lang="en-US" sz="2000" i="1" dirty="0" smtClean="0"/>
                  <a:t>what did not happen</a:t>
                </a:r>
              </a:p>
              <a:p>
                <a:r>
                  <a:rPr lang="en-US" dirty="0" smtClean="0"/>
                  <a:t>Causal relationship (defines the causal effect)</a:t>
                </a:r>
              </a:p>
              <a:p>
                <a:pPr lvl="1"/>
                <a:r>
                  <a:rPr lang="en-US" sz="2000" dirty="0" smtClean="0"/>
                  <a:t>Requires cause to precede the effect</a:t>
                </a:r>
              </a:p>
              <a:p>
                <a:pPr lvl="1"/>
                <a:r>
                  <a:rPr lang="en-US" sz="2000" dirty="0" smtClean="0"/>
                  <a:t>Requires cause to be related to the effect</a:t>
                </a:r>
              </a:p>
              <a:p>
                <a:pPr lvl="1"/>
                <a:r>
                  <a:rPr lang="en-US" sz="2000" dirty="0" smtClean="0"/>
                  <a:t>Requires that no plausible alternative explanation (we rarely know </a:t>
                </a:r>
                <a:r>
                  <a:rPr lang="en-US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sz="2000" dirty="0" smtClean="0"/>
                  <a:t>not deterministic)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9"/>
              </p:nvPr>
            </p:nvSpPr>
            <p:spPr>
              <a:xfrm>
                <a:off x="380170" y="916012"/>
                <a:ext cx="11431662" cy="5142589"/>
              </a:xfrm>
              <a:blipFill>
                <a:blip r:embed="rId3"/>
                <a:stretch>
                  <a:fillRect l="-1493" t="-1659" b="-3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Google Shape;146;g105de851017_0_135"/>
          <p:cNvSpPr/>
          <p:nvPr/>
        </p:nvSpPr>
        <p:spPr>
          <a:xfrm rot="-2700000">
            <a:off x="9724416" y="3423138"/>
            <a:ext cx="1214244" cy="1157392"/>
          </a:xfrm>
          <a:prstGeom prst="teardrop">
            <a:avLst>
              <a:gd name="adj" fmla="val 10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7;g105de851017_0_135"/>
          <p:cNvSpPr/>
          <p:nvPr/>
        </p:nvSpPr>
        <p:spPr>
          <a:xfrm rot="-2410439">
            <a:off x="9886427" y="3630958"/>
            <a:ext cx="890080" cy="878171"/>
          </a:xfrm>
          <a:prstGeom prst="teardrop">
            <a:avLst>
              <a:gd name="adj" fmla="val 120270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8;g105de851017_0_135"/>
          <p:cNvSpPr/>
          <p:nvPr/>
        </p:nvSpPr>
        <p:spPr>
          <a:xfrm rot="-3352784">
            <a:off x="10054400" y="3907485"/>
            <a:ext cx="554078" cy="629881"/>
          </a:xfrm>
          <a:prstGeom prst="teardrop">
            <a:avLst>
              <a:gd name="adj" fmla="val 10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9;g105de851017_0_135"/>
          <p:cNvSpPr txBox="1">
            <a:spLocks noGrp="1"/>
          </p:cNvSpPr>
          <p:nvPr>
            <p:ph type="body" idx="4294967295"/>
          </p:nvPr>
        </p:nvSpPr>
        <p:spPr>
          <a:xfrm>
            <a:off x="9569246" y="4695332"/>
            <a:ext cx="1463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65656"/>
                </a:solidFill>
              </a:rPr>
              <a:t>Campfire example</a:t>
            </a:r>
            <a:endParaRPr>
              <a:solidFill>
                <a:srgbClr val="56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7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b="7250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 smtClean="0">
                <a:hlinkClick r:id="rId3"/>
              </a:rPr>
              <a:t>Akram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Huseyn</a:t>
            </a:r>
            <a:r>
              <a:rPr lang="en-US" dirty="0" smtClean="0">
                <a:hlinkClick r:id="rId3"/>
              </a:rPr>
              <a:t> </a:t>
            </a:r>
            <a:r>
              <a:rPr lang="en-US" dirty="0" smtClean="0"/>
              <a:t>on </a:t>
            </a:r>
            <a:r>
              <a:rPr lang="en-US" dirty="0"/>
              <a:t>Unsplash</a:t>
            </a:r>
            <a:r>
              <a:rPr lang="nb-NO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0168" y="161944"/>
            <a:ext cx="6482748" cy="754068"/>
          </a:xfrm>
        </p:spPr>
        <p:txBody>
          <a:bodyPr/>
          <a:lstStyle/>
          <a:p>
            <a:r>
              <a:rPr lang="en-US" dirty="0"/>
              <a:t>Introduction to Causal Inference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3"/>
          </p:nvPr>
        </p:nvSpPr>
        <p:spPr>
          <a:xfrm>
            <a:off x="380167" y="1101759"/>
            <a:ext cx="5715831" cy="416536"/>
          </a:xfrm>
        </p:spPr>
        <p:txBody>
          <a:bodyPr/>
          <a:lstStyle/>
          <a:p>
            <a:pPr algn="ctr"/>
            <a:r>
              <a:rPr lang="en-US" sz="2400" i="1" dirty="0"/>
              <a:t>What is an experiment?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/>
              <p:cNvSpPr>
                <a:spLocks noGrp="1"/>
              </p:cNvSpPr>
              <p:nvPr>
                <p:ph sz="half" idx="29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dirty="0"/>
                  <a:t>Deliberate variations of something,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so as to discover what happens</a:t>
                </a:r>
                <a:r>
                  <a:rPr lang="en-US" dirty="0"/>
                  <a:t> </a:t>
                </a:r>
                <a:r>
                  <a:rPr lang="en-US" dirty="0"/>
                  <a:t>(</a:t>
                </a:r>
                <a:r>
                  <a:rPr lang="en-US" i="1" dirty="0"/>
                  <a:t>causal effect</a:t>
                </a:r>
                <a:r>
                  <a:rPr lang="en-US" dirty="0"/>
                  <a:t>), on something else later,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Experimentation involve:</a:t>
                </a:r>
              </a:p>
              <a:p>
                <a:pPr marL="91442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/>
                  <a:t>Manipulation of the presumed cause and observation of the outcome afterward</a:t>
                </a:r>
              </a:p>
              <a:p>
                <a:pPr marL="91442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/>
                  <a:t>Observation of whether the variation in the cause is related to variation in the effect</a:t>
                </a:r>
              </a:p>
              <a:p>
                <a:pPr marL="91442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/>
                  <a:t>Use of</a:t>
                </a:r>
                <a:r>
                  <a:rPr lang="en-US" sz="2000" dirty="0"/>
                  <a:t> </a:t>
                </a:r>
                <a:r>
                  <a:rPr lang="en-US" sz="2000" dirty="0"/>
                  <a:t>specialized methods to reduce the plausibility of other explanations for the </a:t>
                </a:r>
                <a:r>
                  <a:rPr lang="en-US" sz="2000" dirty="0" smtClean="0"/>
                  <a:t>effect</a:t>
                </a:r>
                <a:endParaRPr lang="en-US" dirty="0" smtClean="0"/>
              </a:p>
            </p:txBody>
          </p:sp>
        </mc:Choice>
        <mc:Fallback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9"/>
              </p:nvPr>
            </p:nvSpPr>
            <p:spPr>
              <a:blipFill>
                <a:blip r:embed="rId4"/>
                <a:stretch>
                  <a:fillRect l="-2985" t="-2101" r="-3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Cloud Callout 14"/>
          <p:cNvSpPr/>
          <p:nvPr/>
        </p:nvSpPr>
        <p:spPr>
          <a:xfrm>
            <a:off x="4267200" y="5352953"/>
            <a:ext cx="707923" cy="523040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6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0168" y="161944"/>
            <a:ext cx="6482748" cy="754068"/>
          </a:xfrm>
        </p:spPr>
        <p:txBody>
          <a:bodyPr/>
          <a:lstStyle/>
          <a:p>
            <a:r>
              <a:rPr lang="en-US" dirty="0"/>
              <a:t>Introduction to Causal Inference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3"/>
          </p:nvPr>
        </p:nvSpPr>
        <p:spPr>
          <a:xfrm>
            <a:off x="380167" y="1101759"/>
            <a:ext cx="5715831" cy="416536"/>
          </a:xfrm>
        </p:spPr>
        <p:txBody>
          <a:bodyPr/>
          <a:lstStyle/>
          <a:p>
            <a:pPr algn="ctr"/>
            <a:r>
              <a:rPr lang="en-US" sz="2400" i="1" dirty="0"/>
              <a:t>What is an experiment?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/>
              <p:cNvSpPr>
                <a:spLocks noGrp="1"/>
              </p:cNvSpPr>
              <p:nvPr>
                <p:ph sz="half" idx="29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dirty="0"/>
                  <a:t>Deliberate variations of something,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so as to discover what happens</a:t>
                </a:r>
                <a:r>
                  <a:rPr lang="en-US" dirty="0"/>
                  <a:t> </a:t>
                </a:r>
                <a:r>
                  <a:rPr lang="en-US" dirty="0"/>
                  <a:t>(</a:t>
                </a:r>
                <a:r>
                  <a:rPr lang="en-US" i="1" dirty="0"/>
                  <a:t>causal effect</a:t>
                </a:r>
                <a:r>
                  <a:rPr lang="en-US" dirty="0"/>
                  <a:t>), on something else later,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Experimentation involve:</a:t>
                </a:r>
              </a:p>
              <a:p>
                <a:pPr marL="91442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/>
                  <a:t>Manipulation of the presumed cause and observation of the outcome afterward</a:t>
                </a:r>
              </a:p>
              <a:p>
                <a:pPr marL="91442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/>
                  <a:t>Observation of whether the variation in the cause is related to variation in the effect</a:t>
                </a:r>
              </a:p>
              <a:p>
                <a:pPr marL="91442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/>
                  <a:t>Use of</a:t>
                </a:r>
                <a:r>
                  <a:rPr lang="en-US" sz="2000" dirty="0"/>
                  <a:t> </a:t>
                </a:r>
                <a:r>
                  <a:rPr lang="en-US" sz="2000" dirty="0"/>
                  <a:t>specialized methods to reduce the plausibility of other explanations for the </a:t>
                </a:r>
                <a:r>
                  <a:rPr lang="en-US" sz="2000" dirty="0" smtClean="0"/>
                  <a:t>effect</a:t>
                </a:r>
                <a:endParaRPr lang="en-US" dirty="0" smtClean="0"/>
              </a:p>
            </p:txBody>
          </p:sp>
        </mc:Choice>
        <mc:Fallback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9"/>
              </p:nvPr>
            </p:nvSpPr>
            <p:spPr>
              <a:blipFill>
                <a:blip r:embed="rId2"/>
                <a:stretch>
                  <a:fillRect l="-2985" t="-2101" r="-3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Content Placeholder 12"/>
          <p:cNvSpPr txBox="1">
            <a:spLocks/>
          </p:cNvSpPr>
          <p:nvPr/>
        </p:nvSpPr>
        <p:spPr>
          <a:xfrm>
            <a:off x="6715432" y="1518295"/>
            <a:ext cx="4876493" cy="4200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Causal </a:t>
            </a:r>
            <a:r>
              <a:rPr lang="en-US" dirty="0"/>
              <a:t>relationship (defines the causal effect)</a:t>
            </a:r>
          </a:p>
          <a:p>
            <a:pPr lvl="1">
              <a:spcAft>
                <a:spcPts val="2400"/>
              </a:spcAft>
            </a:pPr>
            <a:r>
              <a:rPr lang="en-US" sz="2000" dirty="0"/>
              <a:t>Requires cause to precede the </a:t>
            </a:r>
            <a:r>
              <a:rPr lang="en-US" sz="2000" dirty="0" smtClean="0"/>
              <a:t>effect</a:t>
            </a:r>
            <a:endParaRPr lang="en-US" sz="2000" dirty="0"/>
          </a:p>
          <a:p>
            <a:pPr lvl="1"/>
            <a:r>
              <a:rPr lang="en-US" sz="2000" dirty="0" smtClean="0"/>
              <a:t>Requires </a:t>
            </a:r>
            <a:r>
              <a:rPr lang="en-US" sz="2000" dirty="0"/>
              <a:t>cause to be related to the effect</a:t>
            </a:r>
          </a:p>
          <a:p>
            <a:pPr lvl="1"/>
            <a:r>
              <a:rPr lang="en-US" sz="2000" dirty="0"/>
              <a:t>Requires that no plausible alternative explanation (we rarely know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not deterministic)</a:t>
            </a:r>
          </a:p>
        </p:txBody>
      </p:sp>
      <p:sp>
        <p:nvSpPr>
          <p:cNvPr id="4" name="Right Arrow 3"/>
          <p:cNvSpPr/>
          <p:nvPr/>
        </p:nvSpPr>
        <p:spPr>
          <a:xfrm>
            <a:off x="6095998" y="3439706"/>
            <a:ext cx="914402" cy="1418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6120578" y="4104968"/>
            <a:ext cx="914402" cy="1418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100912" y="4788792"/>
            <a:ext cx="914402" cy="1418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Rubin’s</a:t>
            </a:r>
            <a:r>
              <a:rPr lang="nb-NO" dirty="0" smtClean="0"/>
              <a:t> </a:t>
            </a:r>
            <a:r>
              <a:rPr lang="nb-NO" dirty="0" err="1" smtClean="0"/>
              <a:t>Potential</a:t>
            </a:r>
            <a:r>
              <a:rPr lang="nb-NO" dirty="0" smtClean="0"/>
              <a:t> </a:t>
            </a:r>
            <a:r>
              <a:rPr lang="nb-NO" dirty="0" err="1" smtClean="0"/>
              <a:t>Outcome</a:t>
            </a:r>
            <a:r>
              <a:rPr lang="nb-NO" dirty="0" smtClean="0"/>
              <a:t> Framework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3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Say we are interested on whether a treatment,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changes an </a:t>
                </a:r>
                <a:r>
                  <a:rPr lang="en-US" sz="2400" dirty="0" err="1" smtClean="0"/>
                  <a:t>utcome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 smtClean="0"/>
                  <a:t> can take two values (before the outcome): </a:t>
                </a:r>
              </a:p>
              <a:p>
                <a:pPr marL="903296" lvl="1" indent="-34290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(no treatment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/ control / comparison)  </a:t>
                </a:r>
              </a:p>
              <a:p>
                <a:pPr marL="903296" lvl="1" indent="-34290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(treatment).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If there is a causal effect</a:t>
                </a:r>
              </a:p>
              <a:p>
                <a:pPr marL="903296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nb-N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endParaRPr lang="nb-NO" sz="2400" dirty="0" smtClean="0"/>
              </a:p>
              <a:p>
                <a:pPr marL="0" indent="0" algn="ctr"/>
                <a:r>
                  <a:rPr lang="en-US" sz="2400" i="1" dirty="0" smtClean="0"/>
                  <a:t>What does that mean?</a:t>
                </a:r>
              </a:p>
              <a:p>
                <a:pPr marL="0" indent="0" algn="ctr"/>
                <a:r>
                  <a:rPr lang="en-US" sz="2400" i="1" dirty="0" smtClean="0"/>
                  <a:t>What is the causal effect?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1"/>
              </p:nvPr>
            </p:nvSpPr>
            <p:spPr>
              <a:blipFill>
                <a:blip r:embed="rId3"/>
                <a:stretch>
                  <a:fillRect l="-1493" t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6f91ce1b2_0_5"/>
          <p:cNvSpPr/>
          <p:nvPr/>
        </p:nvSpPr>
        <p:spPr>
          <a:xfrm>
            <a:off x="1351267" y="1311817"/>
            <a:ext cx="3733776" cy="2438352"/>
          </a:xfrm>
          <a:prstGeom prst="clou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200"/>
          </a:p>
        </p:txBody>
      </p:sp>
      <p:sp>
        <p:nvSpPr>
          <p:cNvPr id="168" name="Google Shape;168;g106f91ce1b2_0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r>
              <a:rPr lang="de-DE"/>
              <a:t>Rubin’s potential outcome framework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30"/>
              </p:nvPr>
            </p:nvSpPr>
            <p:spPr>
              <a:xfrm>
                <a:off x="380169" y="3894185"/>
                <a:ext cx="11431663" cy="2164416"/>
              </a:xfrm>
            </p:spPr>
            <p:txBody>
              <a:bodyPr/>
              <a:lstStyle/>
              <a:p>
                <a:r>
                  <a:rPr lang="en-US" dirty="0" smtClean="0"/>
                  <a:t>The impossible, ideal experiment</a:t>
                </a:r>
              </a:p>
              <a:p>
                <a:pPr lvl="1"/>
                <a:r>
                  <a:rPr lang="en-US" sz="2000" dirty="0" smtClean="0"/>
                  <a:t>In </a:t>
                </a:r>
                <a:r>
                  <a:rPr lang="en-US" sz="2000" dirty="0"/>
                  <a:t>parallel universes where the same individual is once treated and once not treated, nothing differs except the treatment and outcome (ceteris paribus/other things equal)</a:t>
                </a:r>
              </a:p>
              <a:p>
                <a:pPr lvl="1"/>
                <a:r>
                  <a:rPr lang="en-US" sz="2000" dirty="0"/>
                  <a:t>What </a:t>
                </a:r>
                <a:r>
                  <a:rPr lang="en-US" sz="1800" dirty="0"/>
                  <a:t>would</a:t>
                </a:r>
                <a:r>
                  <a:rPr lang="en-US" sz="2000" dirty="0"/>
                  <a:t> have been (potential outcome or counterfactual)?</a:t>
                </a:r>
              </a:p>
              <a:p>
                <a:r>
                  <a:rPr lang="en-US" dirty="0"/>
                  <a:t>Then, the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the causal </a:t>
                </a:r>
                <a:r>
                  <a:rPr lang="en-US" dirty="0"/>
                  <a:t>effect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30"/>
              </p:nvPr>
            </p:nvSpPr>
            <p:spPr>
              <a:xfrm>
                <a:off x="380169" y="3894185"/>
                <a:ext cx="11431663" cy="2164416"/>
              </a:xfrm>
              <a:blipFill>
                <a:blip r:embed="rId3"/>
                <a:stretch>
                  <a:fillRect l="-1493" t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9" name="Google Shape;169;g106f91ce1b2_0_5"/>
          <p:cNvGrpSpPr/>
          <p:nvPr/>
        </p:nvGrpSpPr>
        <p:grpSpPr>
          <a:xfrm>
            <a:off x="2162179" y="1907008"/>
            <a:ext cx="2112000" cy="1248000"/>
            <a:chOff x="2339752" y="1275606"/>
            <a:chExt cx="1584000" cy="936000"/>
          </a:xfrm>
        </p:grpSpPr>
        <p:sp>
          <p:nvSpPr>
            <p:cNvPr id="170" name="Google Shape;170;g106f91ce1b2_0_5"/>
            <p:cNvSpPr/>
            <p:nvPr/>
          </p:nvSpPr>
          <p:spPr>
            <a:xfrm>
              <a:off x="2339752" y="1275606"/>
              <a:ext cx="15840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r"/>
              <a:r>
                <a:rPr lang="de-DE" sz="2400">
                  <a:solidFill>
                    <a:srgbClr val="565656"/>
                  </a:solidFill>
                  <a:latin typeface="Arial"/>
                  <a:ea typeface="Arial"/>
                  <a:cs typeface="Arial"/>
                  <a:sym typeface="Arial"/>
                </a:rPr>
                <a:t>with </a:t>
              </a:r>
              <a:r>
                <a:rPr lang="de-DE" sz="2400">
                  <a:solidFill>
                    <a:srgbClr val="565656"/>
                  </a:solidFill>
                </a:rPr>
                <a:t>D</a:t>
              </a:r>
              <a:r>
                <a:rPr lang="de-DE" sz="2400">
                  <a:solidFill>
                    <a:srgbClr val="565656"/>
                  </a:solidFill>
                  <a:latin typeface="Arial"/>
                  <a:ea typeface="Arial"/>
                  <a:cs typeface="Arial"/>
                  <a:sym typeface="Arial"/>
                </a:rPr>
                <a:t>=0</a:t>
              </a:r>
              <a:endParaRPr sz="1200"/>
            </a:p>
            <a:p>
              <a:pPr algn="r"/>
              <a:r>
                <a:rPr lang="de-DE" sz="2400">
                  <a:solidFill>
                    <a:srgbClr val="565656"/>
                  </a:solidFill>
                  <a:latin typeface="Arial"/>
                  <a:ea typeface="Arial"/>
                  <a:cs typeface="Arial"/>
                  <a:sym typeface="Arial"/>
                </a:rPr>
                <a:t>and Y</a:t>
              </a:r>
              <a:r>
                <a:rPr lang="de-DE" sz="2400" baseline="-25000">
                  <a:solidFill>
                    <a:srgbClr val="565656"/>
                  </a:solidFill>
                </a:rPr>
                <a:t>D</a:t>
              </a:r>
              <a:r>
                <a:rPr lang="de-DE" sz="2400" baseline="-25000">
                  <a:solidFill>
                    <a:srgbClr val="565656"/>
                  </a:solidFill>
                  <a:latin typeface="Arial"/>
                  <a:ea typeface="Arial"/>
                  <a:cs typeface="Arial"/>
                  <a:sym typeface="Arial"/>
                </a:rPr>
                <a:t>=0</a:t>
              </a:r>
              <a:endParaRPr sz="2400" baseline="-25000">
                <a:solidFill>
                  <a:srgbClr val="56565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Google Shape;171;g106f91ce1b2_0_5"/>
            <p:cNvGrpSpPr/>
            <p:nvPr/>
          </p:nvGrpSpPr>
          <p:grpSpPr>
            <a:xfrm>
              <a:off x="2483768" y="1383618"/>
              <a:ext cx="293813" cy="720080"/>
              <a:chOff x="1829915" y="3435846"/>
              <a:chExt cx="293813" cy="720080"/>
            </a:xfrm>
          </p:grpSpPr>
          <p:cxnSp>
            <p:nvCxnSpPr>
              <p:cNvPr id="172" name="Google Shape;172;g106f91ce1b2_0_5"/>
              <p:cNvCxnSpPr/>
              <p:nvPr/>
            </p:nvCxnSpPr>
            <p:spPr>
              <a:xfrm rot="10800000" flipH="1">
                <a:off x="1835696" y="3867926"/>
                <a:ext cx="144000" cy="28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" name="Google Shape;173;g106f91ce1b2_0_5"/>
              <p:cNvCxnSpPr/>
              <p:nvPr/>
            </p:nvCxnSpPr>
            <p:spPr>
              <a:xfrm rot="10800000">
                <a:off x="1979728" y="3867926"/>
                <a:ext cx="144000" cy="28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4" name="Google Shape;174;g106f91ce1b2_0_5"/>
              <p:cNvCxnSpPr/>
              <p:nvPr/>
            </p:nvCxnSpPr>
            <p:spPr>
              <a:xfrm rot="10800000">
                <a:off x="1979712" y="3579849"/>
                <a:ext cx="0" cy="295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5" name="Google Shape;175;g106f91ce1b2_0_5"/>
              <p:cNvCxnSpPr/>
              <p:nvPr/>
            </p:nvCxnSpPr>
            <p:spPr>
              <a:xfrm rot="10800000" flipH="1">
                <a:off x="1829915" y="3579895"/>
                <a:ext cx="149700" cy="28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" name="Google Shape;176;g106f91ce1b2_0_5"/>
              <p:cNvCxnSpPr/>
              <p:nvPr/>
            </p:nvCxnSpPr>
            <p:spPr>
              <a:xfrm rot="10800000">
                <a:off x="1979728" y="3579893"/>
                <a:ext cx="144000" cy="28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Google Shape;177;g106f91ce1b2_0_5"/>
              <p:cNvSpPr/>
              <p:nvPr/>
            </p:nvSpPr>
            <p:spPr>
              <a:xfrm>
                <a:off x="1904813" y="3435846"/>
                <a:ext cx="147000" cy="144000"/>
              </a:xfrm>
              <a:prstGeom prst="ellipse">
                <a:avLst/>
              </a:prstGeom>
              <a:noFill/>
              <a:ln w="25400" cap="flat" cmpd="sng">
                <a:solidFill>
                  <a:srgbClr val="84B8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" name="Google Shape;178;g106f91ce1b2_0_5"/>
          <p:cNvGrpSpPr/>
          <p:nvPr/>
        </p:nvGrpSpPr>
        <p:grpSpPr>
          <a:xfrm>
            <a:off x="6841232" y="1907008"/>
            <a:ext cx="2112000" cy="1248000"/>
            <a:chOff x="2339752" y="1275606"/>
            <a:chExt cx="1584000" cy="936000"/>
          </a:xfrm>
        </p:grpSpPr>
        <p:sp>
          <p:nvSpPr>
            <p:cNvPr id="179" name="Google Shape;179;g106f91ce1b2_0_5"/>
            <p:cNvSpPr/>
            <p:nvPr/>
          </p:nvSpPr>
          <p:spPr>
            <a:xfrm>
              <a:off x="2339752" y="1275606"/>
              <a:ext cx="15840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r"/>
              <a:r>
                <a:rPr lang="de-DE" sz="2400">
                  <a:solidFill>
                    <a:srgbClr val="565656"/>
                  </a:solidFill>
                  <a:latin typeface="Arial"/>
                  <a:ea typeface="Arial"/>
                  <a:cs typeface="Arial"/>
                  <a:sym typeface="Arial"/>
                </a:rPr>
                <a:t>with </a:t>
              </a:r>
              <a:r>
                <a:rPr lang="de-DE" sz="2400">
                  <a:solidFill>
                    <a:srgbClr val="565656"/>
                  </a:solidFill>
                </a:rPr>
                <a:t>D</a:t>
              </a:r>
              <a:r>
                <a:rPr lang="de-DE" sz="2400">
                  <a:solidFill>
                    <a:srgbClr val="565656"/>
                  </a:solidFill>
                  <a:latin typeface="Arial"/>
                  <a:ea typeface="Arial"/>
                  <a:cs typeface="Arial"/>
                  <a:sym typeface="Arial"/>
                </a:rPr>
                <a:t>=1</a:t>
              </a:r>
              <a:endParaRPr sz="1200"/>
            </a:p>
            <a:p>
              <a:pPr algn="r"/>
              <a:r>
                <a:rPr lang="de-DE" sz="2400">
                  <a:solidFill>
                    <a:srgbClr val="565656"/>
                  </a:solidFill>
                  <a:latin typeface="Arial"/>
                  <a:ea typeface="Arial"/>
                  <a:cs typeface="Arial"/>
                  <a:sym typeface="Arial"/>
                </a:rPr>
                <a:t>and Y</a:t>
              </a:r>
              <a:r>
                <a:rPr lang="de-DE" sz="2400" baseline="-25000">
                  <a:solidFill>
                    <a:srgbClr val="565656"/>
                  </a:solidFill>
                </a:rPr>
                <a:t>D</a:t>
              </a:r>
              <a:r>
                <a:rPr lang="de-DE" sz="2400" baseline="-25000">
                  <a:solidFill>
                    <a:srgbClr val="565656"/>
                  </a:solidFill>
                  <a:latin typeface="Arial"/>
                  <a:ea typeface="Arial"/>
                  <a:cs typeface="Arial"/>
                  <a:sym typeface="Arial"/>
                </a:rPr>
                <a:t>=1</a:t>
              </a:r>
              <a:endParaRPr sz="2400" baseline="-25000">
                <a:solidFill>
                  <a:srgbClr val="56565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" name="Google Shape;180;g106f91ce1b2_0_5"/>
            <p:cNvGrpSpPr/>
            <p:nvPr/>
          </p:nvGrpSpPr>
          <p:grpSpPr>
            <a:xfrm>
              <a:off x="2483768" y="1383618"/>
              <a:ext cx="293813" cy="720080"/>
              <a:chOff x="1829915" y="3435846"/>
              <a:chExt cx="293813" cy="720080"/>
            </a:xfrm>
          </p:grpSpPr>
          <p:cxnSp>
            <p:nvCxnSpPr>
              <p:cNvPr id="181" name="Google Shape;181;g106f91ce1b2_0_5"/>
              <p:cNvCxnSpPr/>
              <p:nvPr/>
            </p:nvCxnSpPr>
            <p:spPr>
              <a:xfrm rot="10800000" flipH="1">
                <a:off x="1835696" y="3867926"/>
                <a:ext cx="144000" cy="28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" name="Google Shape;182;g106f91ce1b2_0_5"/>
              <p:cNvCxnSpPr/>
              <p:nvPr/>
            </p:nvCxnSpPr>
            <p:spPr>
              <a:xfrm rot="10800000">
                <a:off x="1979728" y="3867926"/>
                <a:ext cx="144000" cy="28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" name="Google Shape;183;g106f91ce1b2_0_5"/>
              <p:cNvCxnSpPr/>
              <p:nvPr/>
            </p:nvCxnSpPr>
            <p:spPr>
              <a:xfrm rot="10800000">
                <a:off x="1979712" y="3579849"/>
                <a:ext cx="0" cy="295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4" name="Google Shape;184;g106f91ce1b2_0_5"/>
              <p:cNvCxnSpPr/>
              <p:nvPr/>
            </p:nvCxnSpPr>
            <p:spPr>
              <a:xfrm rot="10800000" flipH="1">
                <a:off x="1829915" y="3579895"/>
                <a:ext cx="149700" cy="28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" name="Google Shape;185;g106f91ce1b2_0_5"/>
              <p:cNvCxnSpPr/>
              <p:nvPr/>
            </p:nvCxnSpPr>
            <p:spPr>
              <a:xfrm rot="10800000">
                <a:off x="1979728" y="3579893"/>
                <a:ext cx="144000" cy="28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7B85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6" name="Google Shape;186;g106f91ce1b2_0_5"/>
              <p:cNvSpPr/>
              <p:nvPr/>
            </p:nvSpPr>
            <p:spPr>
              <a:xfrm>
                <a:off x="1904813" y="3435846"/>
                <a:ext cx="147000" cy="144000"/>
              </a:xfrm>
              <a:prstGeom prst="ellipse">
                <a:avLst/>
              </a:prstGeom>
              <a:noFill/>
              <a:ln w="25400" cap="flat" cmpd="sng">
                <a:solidFill>
                  <a:srgbClr val="84B8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g106f91ce1b2_0_5"/>
          <p:cNvSpPr/>
          <p:nvPr/>
        </p:nvSpPr>
        <p:spPr>
          <a:xfrm>
            <a:off x="6030333" y="1311817"/>
            <a:ext cx="3733776" cy="2438352"/>
          </a:xfrm>
          <a:prstGeom prst="clou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200"/>
          </a:p>
        </p:txBody>
      </p:sp>
      <p:sp>
        <p:nvSpPr>
          <p:cNvPr id="189" name="Google Shape;189;g106f91ce1b2_0_5"/>
          <p:cNvSpPr txBox="1"/>
          <p:nvPr/>
        </p:nvSpPr>
        <p:spPr>
          <a:xfrm>
            <a:off x="8192000" y="6227667"/>
            <a:ext cx="40000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de-DE" sz="1467">
                <a:solidFill>
                  <a:srgbClr val="565656"/>
                </a:solidFill>
                <a:latin typeface="Verdana"/>
                <a:ea typeface="Verdana"/>
                <a:cs typeface="Verdana"/>
                <a:sym typeface="Verdana"/>
              </a:rPr>
              <a:t>Rubin, 1974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879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6f91ce1b2_0_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r>
              <a:rPr lang="de-DE" dirty="0" err="1"/>
              <a:t>Rubin’s</a:t>
            </a:r>
            <a:r>
              <a:rPr lang="de-DE" dirty="0"/>
              <a:t> potential </a:t>
            </a:r>
            <a:r>
              <a:rPr lang="de-DE" dirty="0" err="1"/>
              <a:t>outcome</a:t>
            </a:r>
            <a:r>
              <a:rPr lang="de-DE" dirty="0"/>
              <a:t> </a:t>
            </a:r>
            <a:r>
              <a:rPr lang="de-DE" dirty="0" err="1"/>
              <a:t>framework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31"/>
              </p:nvPr>
            </p:nvSpPr>
            <p:spPr/>
            <p:txBody>
              <a:bodyPr/>
              <a:lstStyle/>
              <a:p>
                <a:r>
                  <a:rPr lang="en-US" dirty="0"/>
                  <a:t>In reality, we need to compare </a:t>
                </a:r>
                <a:r>
                  <a:rPr lang="en-US" dirty="0" smtClean="0"/>
                  <a:t>groups</a:t>
                </a:r>
              </a:p>
              <a:p>
                <a:pPr lvl="1"/>
                <a:r>
                  <a:rPr lang="en-US" sz="2000" dirty="0" smtClean="0"/>
                  <a:t>Difference </a:t>
                </a:r>
                <a:r>
                  <a:rPr lang="en-US" sz="2000" dirty="0"/>
                  <a:t>between treatment and control/comparison group only reflects effect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, if other things are equal (</a:t>
                </a:r>
                <a:r>
                  <a:rPr lang="en-US" sz="2000" i="1" dirty="0"/>
                  <a:t>ceteris paribus</a:t>
                </a:r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If selection into groups relates to something that is also relevant for the outcome, difference between groups reflects causal effect and </a:t>
                </a:r>
                <a:r>
                  <a:rPr lang="en-US" sz="2000" i="1" dirty="0"/>
                  <a:t>selection bias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31"/>
              </p:nvPr>
            </p:nvSpPr>
            <p:spPr>
              <a:blipFill>
                <a:blip r:embed="rId3"/>
                <a:stretch>
                  <a:fillRect l="-311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Google Shape;197;g106f91ce1b2_0_64"/>
          <p:cNvSpPr txBox="1"/>
          <p:nvPr/>
        </p:nvSpPr>
        <p:spPr>
          <a:xfrm>
            <a:off x="8192000" y="6210301"/>
            <a:ext cx="40000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de-DE" sz="1467">
                <a:solidFill>
                  <a:srgbClr val="565656"/>
                </a:solidFill>
                <a:latin typeface="Verdana"/>
                <a:ea typeface="Verdana"/>
                <a:cs typeface="Verdana"/>
                <a:sym typeface="Verdana"/>
              </a:rPr>
              <a:t>Rubin, 1974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8" name="Google Shape;198;g106f91ce1b2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033801"/>
            <a:ext cx="5695968" cy="3083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21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6f91ce1b2_0_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r>
              <a:rPr lang="de-DE"/>
              <a:t>Rubin’s potential outcome framework</a:t>
            </a:r>
            <a:endParaRPr/>
          </a:p>
        </p:txBody>
      </p:sp>
      <p:sp>
        <p:nvSpPr>
          <p:cNvPr id="217" name="Google Shape;217;g106f91ce1b2_0_108"/>
          <p:cNvSpPr txBox="1">
            <a:spLocks noGrp="1"/>
          </p:cNvSpPr>
          <p:nvPr>
            <p:ph type="body" idx="4294967295"/>
          </p:nvPr>
        </p:nvSpPr>
        <p:spPr>
          <a:xfrm>
            <a:off x="6915150" y="4983163"/>
            <a:ext cx="52768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533"/>
              </a:spcBef>
              <a:buNone/>
            </a:pPr>
            <a:r>
              <a:rPr lang="en-US" dirty="0" smtClean="0"/>
              <a:t>Example</a:t>
            </a:r>
            <a:r>
              <a:rPr lang="de-DE" dirty="0" smtClean="0"/>
              <a:t>: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533"/>
              </a:spcBef>
              <a:buNone/>
            </a:pPr>
            <a:r>
              <a:rPr lang="en-US" dirty="0" smtClean="0"/>
              <a:t>Negative correlation between private tutoring and mathematics achievement</a:t>
            </a:r>
            <a:endParaRPr lang="en-US" dirty="0"/>
          </a:p>
        </p:txBody>
      </p:sp>
      <p:pic>
        <p:nvPicPr>
          <p:cNvPr id="218" name="Google Shape;218;g106f91ce1b2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033801"/>
            <a:ext cx="5695968" cy="308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06f91ce1b2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167" y="3377534"/>
            <a:ext cx="756333" cy="75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06f91ce1b2_0_108"/>
          <p:cNvPicPr preferRelativeResize="0"/>
          <p:nvPr/>
        </p:nvPicPr>
        <p:blipFill rotWithShape="1">
          <a:blip r:embed="rId5">
            <a:alphaModFix/>
          </a:blip>
          <a:srcRect l="-20206" t="-22631" r="-29471" b="-27046"/>
          <a:stretch/>
        </p:blipFill>
        <p:spPr>
          <a:xfrm>
            <a:off x="6203967" y="2005762"/>
            <a:ext cx="1192133" cy="137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06f91ce1b2_0_108"/>
          <p:cNvSpPr txBox="1"/>
          <p:nvPr/>
        </p:nvSpPr>
        <p:spPr>
          <a:xfrm rot="742050">
            <a:off x="8036005" y="2830983"/>
            <a:ext cx="201884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de-DE" sz="1200" b="1">
                <a:solidFill>
                  <a:srgbClr val="565656"/>
                </a:solidFill>
                <a:latin typeface="Verdana"/>
                <a:ea typeface="Verdana"/>
                <a:cs typeface="Verdana"/>
                <a:sym typeface="Verdana"/>
              </a:rPr>
              <a:t>selection </a:t>
            </a:r>
            <a:endParaRPr sz="1200" b="1">
              <a:solidFill>
                <a:srgbClr val="56565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/>
            <a:r>
              <a:rPr lang="de-DE" sz="1200" b="1">
                <a:solidFill>
                  <a:srgbClr val="565656"/>
                </a:solidFill>
                <a:latin typeface="Verdana"/>
                <a:ea typeface="Verdana"/>
                <a:cs typeface="Verdana"/>
                <a:sym typeface="Verdana"/>
              </a:rPr>
              <a:t>bias!</a:t>
            </a:r>
            <a:endParaRPr sz="1200" b="1">
              <a:solidFill>
                <a:srgbClr val="56565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g106f91ce1b2_0_108"/>
          <p:cNvSpPr/>
          <p:nvPr/>
        </p:nvSpPr>
        <p:spPr>
          <a:xfrm rot="708933">
            <a:off x="7333702" y="2132392"/>
            <a:ext cx="1424093" cy="1809693"/>
          </a:xfrm>
          <a:prstGeom prst="lightningBolt">
            <a:avLst/>
          </a:prstGeom>
          <a:noFill/>
          <a:ln w="76200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659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Google Shape;129;g105de851017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263" y="2062163"/>
            <a:ext cx="2657475" cy="273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8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Taneli Lahtinen </a:t>
            </a:r>
            <a:r>
              <a:rPr lang="en-US" dirty="0"/>
              <a:t>on Unsplash</a:t>
            </a:r>
            <a:r>
              <a:rPr lang="nb-NO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9"/>
          </p:nvPr>
        </p:nvSpPr>
        <p:spPr>
          <a:xfrm>
            <a:off x="380169" y="916012"/>
            <a:ext cx="5715831" cy="5142589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Getting to know each other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Workshop aims and goals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Formalities</a:t>
            </a:r>
            <a:r>
              <a:rPr lang="nb-NO" dirty="0" smtClean="0"/>
              <a:t> &amp; Schedule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Assignment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Introduction to Causal Inference</a:t>
            </a:r>
          </a:p>
          <a:p>
            <a:pPr marL="1017596" lvl="1" indent="-457200">
              <a:buFont typeface="Wingdings" panose="05000000000000000000" pitchFamily="2" charset="2"/>
              <a:buChar char="ü"/>
            </a:pPr>
            <a:r>
              <a:rPr lang="en-US" sz="2000" dirty="0" smtClean="0"/>
              <a:t>Anatomy of Causal Relationships</a:t>
            </a:r>
          </a:p>
          <a:p>
            <a:pPr marL="1017596" lvl="1" indent="-457200">
              <a:buFont typeface="Wingdings" panose="05000000000000000000" pitchFamily="2" charset="2"/>
              <a:buChar char="ü"/>
            </a:pPr>
            <a:r>
              <a:rPr lang="en-US" sz="2000" dirty="0" smtClean="0"/>
              <a:t>Potential Outcome Framework</a:t>
            </a:r>
            <a:endParaRPr lang="en-US" sz="2000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14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r="1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94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6b12f698d_0_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r>
              <a:rPr lang="de-DE"/>
              <a:t>Correlation </a:t>
            </a:r>
            <a:r>
              <a:rPr lang="de-DE" sz="3200">
                <a:solidFill>
                  <a:srgbClr val="ED1C24"/>
                </a:solidFill>
              </a:rPr>
              <a:t>≠ </a:t>
            </a:r>
            <a:r>
              <a:rPr lang="de-DE"/>
              <a:t>Causation </a:t>
            </a:r>
            <a:r>
              <a:rPr lang="de-DE">
                <a:solidFill>
                  <a:srgbClr val="ED1C24"/>
                </a:solidFill>
              </a:rPr>
              <a:t>(!)</a:t>
            </a:r>
            <a:endParaRPr>
              <a:solidFill>
                <a:srgbClr val="ED1C2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30"/>
          </p:nvPr>
        </p:nvSpPr>
        <p:spPr>
          <a:xfrm>
            <a:off x="380169" y="1179744"/>
            <a:ext cx="7345935" cy="48788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Why does correlation not prove causation?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maybe we don’t know which variable came first (e.g., </a:t>
            </a:r>
            <a:r>
              <a:rPr lang="en-US" sz="2000" i="1" dirty="0"/>
              <a:t>reverse causation</a:t>
            </a:r>
            <a:r>
              <a:rPr lang="en-US" sz="2000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maybe, there is no true association, at all (e.g., </a:t>
            </a:r>
            <a:r>
              <a:rPr lang="en-US" sz="2000" i="1" dirty="0"/>
              <a:t>spurious correlation</a:t>
            </a:r>
            <a:r>
              <a:rPr lang="en-US" sz="2000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maybe, there are other explanations (e.g., </a:t>
            </a:r>
            <a:r>
              <a:rPr lang="en-US" sz="2000" i="1" dirty="0"/>
              <a:t>third-variable effect</a:t>
            </a:r>
            <a:r>
              <a:rPr lang="en-US" sz="2000" dirty="0"/>
              <a:t>, </a:t>
            </a:r>
            <a:r>
              <a:rPr lang="en-US" sz="2000" i="1" dirty="0"/>
              <a:t>confounding</a:t>
            </a:r>
            <a:r>
              <a:rPr lang="en-US" sz="2000" dirty="0"/>
              <a:t>, </a:t>
            </a:r>
            <a:r>
              <a:rPr lang="en-US" sz="2000" i="1" dirty="0"/>
              <a:t>selection bias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sp>
        <p:nvSpPr>
          <p:cNvPr id="254" name="Google Shape;254;g106b12f698d_0_7"/>
          <p:cNvSpPr/>
          <p:nvPr/>
        </p:nvSpPr>
        <p:spPr>
          <a:xfrm>
            <a:off x="7874566" y="2596069"/>
            <a:ext cx="978057" cy="832915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de-DE" sz="2400">
                <a:solidFill>
                  <a:srgbClr val="565656"/>
                </a:solidFill>
              </a:rPr>
              <a:t>D</a:t>
            </a:r>
            <a:endParaRPr sz="1200"/>
          </a:p>
        </p:txBody>
      </p:sp>
      <p:sp>
        <p:nvSpPr>
          <p:cNvPr id="255" name="Google Shape;255;g106b12f698d_0_7"/>
          <p:cNvSpPr/>
          <p:nvPr/>
        </p:nvSpPr>
        <p:spPr>
          <a:xfrm>
            <a:off x="9041149" y="2852379"/>
            <a:ext cx="902822" cy="320352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106b12f698d_0_7"/>
          <p:cNvSpPr/>
          <p:nvPr/>
        </p:nvSpPr>
        <p:spPr>
          <a:xfrm>
            <a:off x="10132598" y="2596069"/>
            <a:ext cx="978057" cy="832915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de-DE" sz="2400">
                <a:solidFill>
                  <a:srgbClr val="56565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/>
          </a:p>
        </p:txBody>
      </p:sp>
      <p:grpSp>
        <p:nvGrpSpPr>
          <p:cNvPr id="257" name="Google Shape;257;g106b12f698d_0_7"/>
          <p:cNvGrpSpPr/>
          <p:nvPr/>
        </p:nvGrpSpPr>
        <p:grpSpPr>
          <a:xfrm>
            <a:off x="7874566" y="3637136"/>
            <a:ext cx="3236089" cy="832915"/>
            <a:chOff x="5004048" y="1275606"/>
            <a:chExt cx="3096934" cy="936000"/>
          </a:xfrm>
        </p:grpSpPr>
        <p:sp>
          <p:nvSpPr>
            <p:cNvPr id="258" name="Google Shape;258;g106b12f698d_0_7"/>
            <p:cNvSpPr/>
            <p:nvPr/>
          </p:nvSpPr>
          <p:spPr>
            <a:xfrm>
              <a:off x="5004048" y="1275606"/>
              <a:ext cx="936000" cy="936000"/>
            </a:xfrm>
            <a:prstGeom prst="rect">
              <a:avLst/>
            </a:prstGeom>
            <a:noFill/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de-DE" sz="2400">
                  <a:solidFill>
                    <a:srgbClr val="565656"/>
                  </a:solidFill>
                </a:rPr>
                <a:t>D</a:t>
              </a:r>
              <a:endParaRPr sz="1200"/>
            </a:p>
          </p:txBody>
        </p:sp>
        <p:sp>
          <p:nvSpPr>
            <p:cNvPr id="259" name="Google Shape;259;g106b12f698d_0_7"/>
            <p:cNvSpPr/>
            <p:nvPr/>
          </p:nvSpPr>
          <p:spPr>
            <a:xfrm>
              <a:off x="7164982" y="1275606"/>
              <a:ext cx="936000" cy="936000"/>
            </a:xfrm>
            <a:prstGeom prst="rect">
              <a:avLst/>
            </a:prstGeom>
            <a:noFill/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de-DE" sz="2400">
                  <a:solidFill>
                    <a:srgbClr val="565656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sz="1200"/>
            </a:p>
          </p:txBody>
        </p:sp>
      </p:grpSp>
      <p:sp>
        <p:nvSpPr>
          <p:cNvPr id="261" name="Google Shape;261;g106b12f698d_0_7"/>
          <p:cNvSpPr/>
          <p:nvPr/>
        </p:nvSpPr>
        <p:spPr>
          <a:xfrm>
            <a:off x="7874566" y="4678203"/>
            <a:ext cx="978057" cy="832915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de-DE" sz="2400">
                <a:solidFill>
                  <a:srgbClr val="565656"/>
                </a:solidFill>
              </a:rPr>
              <a:t>D</a:t>
            </a:r>
            <a:endParaRPr sz="1200"/>
          </a:p>
        </p:txBody>
      </p:sp>
      <p:sp>
        <p:nvSpPr>
          <p:cNvPr id="262" name="Google Shape;262;g106b12f698d_0_7"/>
          <p:cNvSpPr/>
          <p:nvPr/>
        </p:nvSpPr>
        <p:spPr>
          <a:xfrm rot="13604568">
            <a:off x="8390978" y="5703339"/>
            <a:ext cx="831724" cy="3522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06b12f698d_0_7"/>
          <p:cNvSpPr/>
          <p:nvPr/>
        </p:nvSpPr>
        <p:spPr>
          <a:xfrm>
            <a:off x="10132598" y="4678203"/>
            <a:ext cx="978057" cy="832915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de-DE" sz="2400">
                <a:solidFill>
                  <a:srgbClr val="56565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/>
          </a:p>
        </p:txBody>
      </p:sp>
      <p:sp>
        <p:nvSpPr>
          <p:cNvPr id="264" name="Google Shape;264;g106b12f698d_0_7"/>
          <p:cNvSpPr/>
          <p:nvPr/>
        </p:nvSpPr>
        <p:spPr>
          <a:xfrm rot="-2343858">
            <a:off x="9746328" y="5726918"/>
            <a:ext cx="902581" cy="320788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06b12f698d_0_7"/>
          <p:cNvSpPr/>
          <p:nvPr/>
        </p:nvSpPr>
        <p:spPr>
          <a:xfrm>
            <a:off x="9003613" y="5719636"/>
            <a:ext cx="978000" cy="832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de-DE" sz="2400">
                <a:solidFill>
                  <a:srgbClr val="565656"/>
                </a:solidFill>
              </a:rPr>
              <a:t>Z</a:t>
            </a:r>
            <a:endParaRPr sz="1200"/>
          </a:p>
        </p:txBody>
      </p:sp>
      <p:sp>
        <p:nvSpPr>
          <p:cNvPr id="23" name="Google Shape;255;g106b12f698d_0_7"/>
          <p:cNvSpPr/>
          <p:nvPr/>
        </p:nvSpPr>
        <p:spPr>
          <a:xfrm>
            <a:off x="9041149" y="3893417"/>
            <a:ext cx="902822" cy="320352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5;g106b12f698d_0_7"/>
          <p:cNvSpPr/>
          <p:nvPr/>
        </p:nvSpPr>
        <p:spPr>
          <a:xfrm>
            <a:off x="9041149" y="4906897"/>
            <a:ext cx="902822" cy="320352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0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5" grpId="0" animBg="1"/>
      <p:bldP spid="255" grpId="1" animBg="1"/>
      <p:bldP spid="256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Summing up</a:t>
            </a:r>
            <a:endParaRPr lang="nb-NO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6831">
            <a:off x="9716720" y="2143229"/>
            <a:ext cx="2951552" cy="2571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82530">
            <a:off x="-442665" y="2143228"/>
            <a:ext cx="2951552" cy="2571540"/>
          </a:xfrm>
          <a:prstGeom prst="rect">
            <a:avLst/>
          </a:prstGeom>
        </p:spPr>
      </p:pic>
      <p:pic>
        <p:nvPicPr>
          <p:cNvPr id="3" name="iPBV3BlV7jk"/>
          <p:cNvPicPr>
            <a:picLocks noGrp="1" noRot="1" noChangeAspect="1"/>
          </p:cNvPicPr>
          <p:nvPr>
            <p:ph sz="quarter" idx="3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22120" y="1418692"/>
            <a:ext cx="7147761" cy="40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2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Causal Inference is possible if</a:t>
            </a:r>
          </a:p>
          <a:p>
            <a:pPr marL="903296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Plausible causal mechanism</a:t>
            </a:r>
          </a:p>
          <a:p>
            <a:pPr marL="903296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Treatment before outcome</a:t>
            </a:r>
          </a:p>
          <a:p>
            <a:pPr marL="903296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Comparison with counterfactual</a:t>
            </a:r>
          </a:p>
          <a:p>
            <a:pPr marL="903296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Ceteris paribus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Very good counterfactuals and ceteris paribus are difficult to establish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Multiple issues prohibit causal inferences, for example</a:t>
            </a:r>
            <a:r>
              <a:rPr lang="nb-NO" sz="2400" dirty="0" smtClean="0"/>
              <a:t>:</a:t>
            </a:r>
          </a:p>
          <a:p>
            <a:pPr marL="903296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Selection bias</a:t>
            </a:r>
          </a:p>
          <a:p>
            <a:pPr marL="903296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Reverse causation</a:t>
            </a:r>
          </a:p>
          <a:p>
            <a:pPr marL="903296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Third-variable bias (or confounding effects)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3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Formalities and Schedule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9" name="Google Shape;74;g105de851017_0_44"/>
          <p:cNvGraphicFramePr/>
          <p:nvPr/>
        </p:nvGraphicFramePr>
        <p:xfrm>
          <a:off x="2056448" y="1340198"/>
          <a:ext cx="8079105" cy="41776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5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Introduction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16 August 2022, 12:15-14:00h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</a:t>
                      </a:r>
                      <a:r>
                        <a:rPr lang="de-DE" sz="140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nb-NO" sz="140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José Manuel Arencibia Alemán</a:t>
                      </a:r>
                      <a:endParaRPr sz="14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Shadish, Cook, &amp; Campbell (2002), chapter 1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Designing Experiments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19 August 2022, 12:15-14:00h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Tony Tan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Shadish, Cook, &amp; Campbell (2002), chapter 8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Randomized Trials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23 August 2022, 12:15-14:00h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José Manuel Arencibia Alemán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Angrist &amp; Pischke (2015), chapter 1</a:t>
                      </a:r>
                      <a:endParaRPr lang="en-US" sz="1400" kern="1200" noProof="0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Regression</a:t>
                      </a:r>
                      <a:r>
                        <a:rPr lang="en-US" sz="1400" baseline="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Models</a:t>
                      </a:r>
                      <a:endParaRPr lang="en-US" sz="1400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26 August 2022, 10:15-12:00h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Tony Tan</a:t>
                      </a:r>
                      <a:endParaRPr lang="en-US" sz="2800" b="1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Angrist &amp; Pischke (2015), chapter 2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Google Shape;36;g105de851017_0_44"/>
          <p:cNvSpPr/>
          <p:nvPr/>
        </p:nvSpPr>
        <p:spPr>
          <a:xfrm>
            <a:off x="989233" y="2290288"/>
            <a:ext cx="911814" cy="5436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1C24"/>
          </a:solidFill>
          <a:ln w="952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94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6f91ce1b2_0_53"/>
          <p:cNvSpPr txBox="1"/>
          <p:nvPr/>
        </p:nvSpPr>
        <p:spPr>
          <a:xfrm>
            <a:off x="609600" y="2133600"/>
            <a:ext cx="110300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59990" indent="-359990"/>
            <a:r>
              <a:rPr lang="de-DE" sz="2000" dirty="0" err="1">
                <a:ea typeface="Verdana"/>
                <a:cs typeface="Verdana"/>
                <a:sym typeface="Verdana"/>
              </a:rPr>
              <a:t>Angrist</a:t>
            </a:r>
            <a:r>
              <a:rPr lang="de-DE" sz="2000" dirty="0">
                <a:ea typeface="Verdana"/>
                <a:cs typeface="Verdana"/>
                <a:sym typeface="Verdana"/>
              </a:rPr>
              <a:t>, J. &amp; Pischke, J.-S. (2015). </a:t>
            </a:r>
            <a:r>
              <a:rPr lang="de-DE" sz="2000" i="1" dirty="0" err="1">
                <a:ea typeface="Verdana"/>
                <a:cs typeface="Verdana"/>
                <a:sym typeface="Verdana"/>
              </a:rPr>
              <a:t>Mastering</a:t>
            </a:r>
            <a:r>
              <a:rPr lang="de-DE" sz="2000" i="1" dirty="0">
                <a:ea typeface="Verdana"/>
                <a:cs typeface="Verdana"/>
                <a:sym typeface="Verdana"/>
              </a:rPr>
              <a:t> `</a:t>
            </a:r>
            <a:r>
              <a:rPr lang="de-DE" sz="2000" i="1" dirty="0" err="1">
                <a:ea typeface="Verdana"/>
                <a:cs typeface="Verdana"/>
                <a:sym typeface="Verdana"/>
              </a:rPr>
              <a:t>Metrics</a:t>
            </a:r>
            <a:r>
              <a:rPr lang="de-DE" sz="2000" i="1" dirty="0">
                <a:ea typeface="Verdana"/>
                <a:cs typeface="Verdana"/>
                <a:sym typeface="Verdana"/>
              </a:rPr>
              <a:t>: The Path </a:t>
            </a:r>
            <a:r>
              <a:rPr lang="de-DE" sz="2000" i="1" dirty="0" err="1">
                <a:ea typeface="Verdana"/>
                <a:cs typeface="Verdana"/>
                <a:sym typeface="Verdana"/>
              </a:rPr>
              <a:t>from</a:t>
            </a:r>
            <a:r>
              <a:rPr lang="de-DE" sz="2000" i="1" dirty="0">
                <a:ea typeface="Verdana"/>
                <a:cs typeface="Verdana"/>
                <a:sym typeface="Verdana"/>
              </a:rPr>
              <a:t> </a:t>
            </a:r>
            <a:r>
              <a:rPr lang="de-DE" sz="2000" i="1" dirty="0" err="1">
                <a:ea typeface="Verdana"/>
                <a:cs typeface="Verdana"/>
                <a:sym typeface="Verdana"/>
              </a:rPr>
              <a:t>Cause</a:t>
            </a:r>
            <a:r>
              <a:rPr lang="de-DE" sz="2000" i="1" dirty="0">
                <a:ea typeface="Verdana"/>
                <a:cs typeface="Verdana"/>
                <a:sym typeface="Verdana"/>
              </a:rPr>
              <a:t> </a:t>
            </a:r>
            <a:r>
              <a:rPr lang="de-DE" sz="2000" i="1" dirty="0" err="1">
                <a:ea typeface="Verdana"/>
                <a:cs typeface="Verdana"/>
                <a:sym typeface="Verdana"/>
              </a:rPr>
              <a:t>to</a:t>
            </a:r>
            <a:r>
              <a:rPr lang="de-DE" sz="2000" i="1" dirty="0">
                <a:ea typeface="Verdana"/>
                <a:cs typeface="Verdana"/>
                <a:sym typeface="Verdana"/>
              </a:rPr>
              <a:t> </a:t>
            </a:r>
            <a:r>
              <a:rPr lang="de-DE" sz="2000" i="1" dirty="0" err="1">
                <a:ea typeface="Verdana"/>
                <a:cs typeface="Verdana"/>
                <a:sym typeface="Verdana"/>
              </a:rPr>
              <a:t>Effect</a:t>
            </a:r>
            <a:r>
              <a:rPr lang="de-DE" sz="2000" dirty="0">
                <a:ea typeface="Verdana"/>
                <a:cs typeface="Verdana"/>
                <a:sym typeface="Verdana"/>
              </a:rPr>
              <a:t>. Princeton University Press</a:t>
            </a:r>
            <a:endParaRPr sz="2000" dirty="0">
              <a:ea typeface="Verdana"/>
              <a:cs typeface="Verdana"/>
              <a:sym typeface="Verdana"/>
            </a:endParaRPr>
          </a:p>
          <a:p>
            <a:pPr marL="359990" indent="-359990"/>
            <a:r>
              <a:rPr lang="de-DE" sz="2000" dirty="0">
                <a:ea typeface="Verdana"/>
                <a:cs typeface="Verdana"/>
                <a:sym typeface="Verdana"/>
              </a:rPr>
              <a:t>Rubin, D. B. (1974). </a:t>
            </a:r>
            <a:r>
              <a:rPr lang="de-DE" sz="2000" dirty="0" err="1">
                <a:ea typeface="Verdana"/>
                <a:cs typeface="Verdana"/>
                <a:sym typeface="Verdana"/>
              </a:rPr>
              <a:t>Estimating</a:t>
            </a:r>
            <a:r>
              <a:rPr lang="de-DE" sz="2000" dirty="0">
                <a:ea typeface="Verdana"/>
                <a:cs typeface="Verdana"/>
                <a:sym typeface="Verdana"/>
              </a:rPr>
              <a:t> </a:t>
            </a:r>
            <a:r>
              <a:rPr lang="de-DE" sz="2000" dirty="0" err="1">
                <a:ea typeface="Verdana"/>
                <a:cs typeface="Verdana"/>
                <a:sym typeface="Verdana"/>
              </a:rPr>
              <a:t>causal</a:t>
            </a:r>
            <a:r>
              <a:rPr lang="de-DE" sz="2000" dirty="0">
                <a:ea typeface="Verdana"/>
                <a:cs typeface="Verdana"/>
                <a:sym typeface="Verdana"/>
              </a:rPr>
              <a:t> </a:t>
            </a:r>
            <a:r>
              <a:rPr lang="de-DE" sz="2000" dirty="0" err="1">
                <a:ea typeface="Verdana"/>
                <a:cs typeface="Verdana"/>
                <a:sym typeface="Verdana"/>
              </a:rPr>
              <a:t>effects</a:t>
            </a:r>
            <a:r>
              <a:rPr lang="de-DE" sz="2000" dirty="0">
                <a:ea typeface="Verdana"/>
                <a:cs typeface="Verdana"/>
                <a:sym typeface="Verdana"/>
              </a:rPr>
              <a:t> </a:t>
            </a:r>
            <a:r>
              <a:rPr lang="de-DE" sz="2000" dirty="0" err="1">
                <a:ea typeface="Verdana"/>
                <a:cs typeface="Verdana"/>
                <a:sym typeface="Verdana"/>
              </a:rPr>
              <a:t>of</a:t>
            </a:r>
            <a:r>
              <a:rPr lang="de-DE" sz="2000" dirty="0">
                <a:ea typeface="Verdana"/>
                <a:cs typeface="Verdana"/>
                <a:sym typeface="Verdana"/>
              </a:rPr>
              <a:t> </a:t>
            </a:r>
            <a:r>
              <a:rPr lang="de-DE" sz="2000" dirty="0" err="1">
                <a:ea typeface="Verdana"/>
                <a:cs typeface="Verdana"/>
                <a:sym typeface="Verdana"/>
              </a:rPr>
              <a:t>treatments</a:t>
            </a:r>
            <a:r>
              <a:rPr lang="de-DE" sz="2000" dirty="0">
                <a:ea typeface="Verdana"/>
                <a:cs typeface="Verdana"/>
                <a:sym typeface="Verdana"/>
              </a:rPr>
              <a:t> in </a:t>
            </a:r>
            <a:r>
              <a:rPr lang="de-DE" sz="2000" dirty="0" err="1">
                <a:ea typeface="Verdana"/>
                <a:cs typeface="Verdana"/>
                <a:sym typeface="Verdana"/>
              </a:rPr>
              <a:t>randomized</a:t>
            </a:r>
            <a:r>
              <a:rPr lang="de-DE" sz="2000" dirty="0">
                <a:ea typeface="Verdana"/>
                <a:cs typeface="Verdana"/>
                <a:sym typeface="Verdana"/>
              </a:rPr>
              <a:t> </a:t>
            </a:r>
            <a:r>
              <a:rPr lang="de-DE" sz="2000" dirty="0" err="1">
                <a:ea typeface="Verdana"/>
                <a:cs typeface="Verdana"/>
                <a:sym typeface="Verdana"/>
              </a:rPr>
              <a:t>and</a:t>
            </a:r>
            <a:r>
              <a:rPr lang="de-DE" sz="2000" dirty="0">
                <a:ea typeface="Verdana"/>
                <a:cs typeface="Verdana"/>
                <a:sym typeface="Verdana"/>
              </a:rPr>
              <a:t> </a:t>
            </a:r>
            <a:r>
              <a:rPr lang="de-DE" sz="2000" dirty="0" err="1">
                <a:ea typeface="Verdana"/>
                <a:cs typeface="Verdana"/>
                <a:sym typeface="Verdana"/>
              </a:rPr>
              <a:t>nonrandomized</a:t>
            </a:r>
            <a:r>
              <a:rPr lang="de-DE" sz="2000" dirty="0">
                <a:ea typeface="Verdana"/>
                <a:cs typeface="Verdana"/>
                <a:sym typeface="Verdana"/>
              </a:rPr>
              <a:t> </a:t>
            </a:r>
            <a:r>
              <a:rPr lang="de-DE" sz="2000" dirty="0" err="1">
                <a:ea typeface="Verdana"/>
                <a:cs typeface="Verdana"/>
                <a:sym typeface="Verdana"/>
              </a:rPr>
              <a:t>studies</a:t>
            </a:r>
            <a:r>
              <a:rPr lang="de-DE" sz="2000" dirty="0">
                <a:ea typeface="Verdana"/>
                <a:cs typeface="Verdana"/>
                <a:sym typeface="Verdana"/>
              </a:rPr>
              <a:t>. </a:t>
            </a:r>
            <a:r>
              <a:rPr lang="de-DE" sz="2000" i="1" dirty="0">
                <a:ea typeface="Verdana"/>
                <a:cs typeface="Verdana"/>
                <a:sym typeface="Verdana"/>
              </a:rPr>
              <a:t>Journal </a:t>
            </a:r>
            <a:r>
              <a:rPr lang="de-DE" sz="2000" i="1" dirty="0" err="1">
                <a:ea typeface="Verdana"/>
                <a:cs typeface="Verdana"/>
                <a:sym typeface="Verdana"/>
              </a:rPr>
              <a:t>of</a:t>
            </a:r>
            <a:r>
              <a:rPr lang="de-DE" sz="2000" i="1" dirty="0">
                <a:ea typeface="Verdana"/>
                <a:cs typeface="Verdana"/>
                <a:sym typeface="Verdana"/>
              </a:rPr>
              <a:t> Educational </a:t>
            </a:r>
            <a:r>
              <a:rPr lang="de-DE" sz="2000" i="1" dirty="0" err="1">
                <a:ea typeface="Verdana"/>
                <a:cs typeface="Verdana"/>
                <a:sym typeface="Verdana"/>
              </a:rPr>
              <a:t>Psychology</a:t>
            </a:r>
            <a:r>
              <a:rPr lang="de-DE" sz="2000" i="1" dirty="0">
                <a:ea typeface="Verdana"/>
                <a:cs typeface="Verdana"/>
                <a:sym typeface="Verdana"/>
              </a:rPr>
              <a:t>, 66</a:t>
            </a:r>
            <a:r>
              <a:rPr lang="de-DE" sz="2000" dirty="0">
                <a:ea typeface="Verdana"/>
                <a:cs typeface="Verdana"/>
                <a:sym typeface="Verdana"/>
              </a:rPr>
              <a:t>(5), 688–701</a:t>
            </a:r>
            <a:endParaRPr sz="2000" dirty="0">
              <a:ea typeface="Verdana"/>
              <a:cs typeface="Verdana"/>
              <a:sym typeface="Verdana"/>
            </a:endParaRPr>
          </a:p>
          <a:p>
            <a:pPr marL="359990" indent="-359990"/>
            <a:r>
              <a:rPr lang="de-DE" sz="2000" dirty="0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Shadish, W. R., Cook, T. D., &amp; Campbell, D. T. (2002). </a:t>
            </a:r>
            <a:r>
              <a:rPr lang="de-DE" sz="2000" i="1" dirty="0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Experimental </a:t>
            </a:r>
            <a:r>
              <a:rPr lang="de-DE" sz="2000" i="1" dirty="0" err="1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and</a:t>
            </a:r>
            <a:r>
              <a:rPr lang="de-DE" sz="2000" i="1" dirty="0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 quasi-experimental </a:t>
            </a:r>
            <a:r>
              <a:rPr lang="de-DE" sz="2000" i="1" dirty="0" err="1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designs</a:t>
            </a:r>
            <a:r>
              <a:rPr lang="de-DE" sz="2000" i="1" dirty="0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 </a:t>
            </a:r>
            <a:r>
              <a:rPr lang="de-DE" sz="2000" i="1" dirty="0" err="1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for</a:t>
            </a:r>
            <a:r>
              <a:rPr lang="de-DE" sz="2000" i="1" dirty="0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 </a:t>
            </a:r>
            <a:r>
              <a:rPr lang="de-DE" sz="2000" i="1" dirty="0" err="1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generalized</a:t>
            </a:r>
            <a:r>
              <a:rPr lang="de-DE" sz="2000" i="1" dirty="0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 </a:t>
            </a:r>
            <a:r>
              <a:rPr lang="de-DE" sz="2000" i="1" dirty="0" err="1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causal</a:t>
            </a:r>
            <a:r>
              <a:rPr lang="de-DE" sz="2000" i="1" dirty="0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 </a:t>
            </a:r>
            <a:r>
              <a:rPr lang="de-DE" sz="2000" i="1" dirty="0" err="1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inference</a:t>
            </a:r>
            <a:r>
              <a:rPr lang="de-DE" sz="2000" dirty="0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. Mifflin </a:t>
            </a:r>
            <a:r>
              <a:rPr lang="de-DE" sz="2000" dirty="0" err="1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and</a:t>
            </a:r>
            <a:r>
              <a:rPr lang="de-DE" sz="2000" dirty="0">
                <a:highlight>
                  <a:srgbClr val="FFFFFF"/>
                </a:highlight>
                <a:ea typeface="Verdana"/>
                <a:cs typeface="Verdana"/>
                <a:sym typeface="Verdana"/>
              </a:rPr>
              <a:t> Company</a:t>
            </a:r>
            <a:endParaRPr sz="2000" dirty="0">
              <a:ea typeface="Verdana"/>
              <a:cs typeface="Verdana"/>
              <a:sym typeface="Verdana"/>
            </a:endParaRPr>
          </a:p>
        </p:txBody>
      </p:sp>
      <p:sp>
        <p:nvSpPr>
          <p:cNvPr id="318" name="Google Shape;318;g106f91ce1b2_0_53"/>
          <p:cNvSpPr txBox="1">
            <a:spLocks noGrp="1"/>
          </p:cNvSpPr>
          <p:nvPr>
            <p:ph type="title" idx="4294967295"/>
          </p:nvPr>
        </p:nvSpPr>
        <p:spPr>
          <a:xfrm>
            <a:off x="609600" y="274639"/>
            <a:ext cx="932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7F7F7F"/>
              </a:buClr>
              <a:buSzPts val="1800"/>
            </a:pPr>
            <a:r>
              <a:rPr lang="de-DE"/>
              <a:t>References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726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to know each other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>
          <a:xfrm>
            <a:off x="380169" y="1003335"/>
            <a:ext cx="3265884" cy="494749"/>
          </a:xfrm>
        </p:spPr>
        <p:txBody>
          <a:bodyPr/>
          <a:lstStyle/>
          <a:p>
            <a:r>
              <a:rPr lang="nb-NO" dirty="0" smtClean="0"/>
              <a:t>José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9"/>
          </p:nvPr>
        </p:nvPicPr>
        <p:blipFill>
          <a:blip r:embed="rId2"/>
          <a:stretch>
            <a:fillRect/>
          </a:stretch>
        </p:blipFill>
        <p:spPr>
          <a:xfrm>
            <a:off x="380168" y="1703388"/>
            <a:ext cx="2513954" cy="335193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3946410" y="1040019"/>
            <a:ext cx="3520114" cy="494749"/>
          </a:xfrm>
        </p:spPr>
        <p:txBody>
          <a:bodyPr/>
          <a:lstStyle/>
          <a:p>
            <a:r>
              <a:rPr lang="nb-NO" dirty="0" smtClean="0"/>
              <a:t>Tony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31"/>
          </p:nvPr>
        </p:nvPicPr>
        <p:blipFill>
          <a:blip r:embed="rId3"/>
          <a:stretch>
            <a:fillRect/>
          </a:stretch>
        </p:blipFill>
        <p:spPr>
          <a:xfrm>
            <a:off x="3946409" y="1703388"/>
            <a:ext cx="2709650" cy="335193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Google Shape;43;g105de8510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3642" y="916012"/>
            <a:ext cx="27527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32"/>
          <p:cNvSpPr txBox="1">
            <a:spLocks/>
          </p:cNvSpPr>
          <p:nvPr/>
        </p:nvSpPr>
        <p:spPr>
          <a:xfrm>
            <a:off x="7708346" y="3618411"/>
            <a:ext cx="4103486" cy="24394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You?</a:t>
            </a:r>
          </a:p>
          <a:p>
            <a:r>
              <a:rPr lang="en-US" dirty="0" smtClean="0"/>
              <a:t>Thesis Project?</a:t>
            </a:r>
          </a:p>
          <a:p>
            <a:r>
              <a:rPr lang="en-US" dirty="0" smtClean="0"/>
              <a:t>Previous knowledge of causal inference methods/ theory? </a:t>
            </a:r>
            <a:endParaRPr lang="en-US" dirty="0" smtClean="0"/>
          </a:p>
        </p:txBody>
      </p:sp>
      <p:sp>
        <p:nvSpPr>
          <p:cNvPr id="15" name="Content Placeholder 32"/>
          <p:cNvSpPr txBox="1">
            <a:spLocks/>
          </p:cNvSpPr>
          <p:nvPr/>
        </p:nvSpPr>
        <p:spPr>
          <a:xfrm>
            <a:off x="380169" y="5198329"/>
            <a:ext cx="2513954" cy="64437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j.m.a.aleman@cemo.uio.no</a:t>
            </a:r>
            <a:endParaRPr lang="en-US" sz="1600" dirty="0" smtClean="0"/>
          </a:p>
        </p:txBody>
      </p:sp>
      <p:sp>
        <p:nvSpPr>
          <p:cNvPr id="19" name="Content Placeholder 32"/>
          <p:cNvSpPr txBox="1">
            <a:spLocks/>
          </p:cNvSpPr>
          <p:nvPr/>
        </p:nvSpPr>
        <p:spPr>
          <a:xfrm>
            <a:off x="4073524" y="5198328"/>
            <a:ext cx="2513954" cy="64437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</a:t>
            </a:r>
            <a:r>
              <a:rPr lang="en-US" sz="1600" dirty="0" smtClean="0"/>
              <a:t>ony.tan@cemo.uio.no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7250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uiExpand="1" build="p"/>
      <p:bldP spid="1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80168" y="1180007"/>
            <a:ext cx="11431664" cy="484197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Communicating theoretical knowledge about causal and non-causal inference</a:t>
            </a:r>
          </a:p>
          <a:p>
            <a:pPr marL="903296" lvl="1" indent="-342900"/>
            <a:r>
              <a:rPr lang="en-US" sz="2000" dirty="0" smtClean="0"/>
              <a:t>Causal questions</a:t>
            </a:r>
          </a:p>
          <a:p>
            <a:pPr marL="903296" lvl="1" indent="-342900"/>
            <a:r>
              <a:rPr lang="en-US" sz="2000" dirty="0" smtClean="0"/>
              <a:t>Experimental designs</a:t>
            </a:r>
          </a:p>
          <a:p>
            <a:pPr marL="903296" lvl="1" indent="-342900"/>
            <a:r>
              <a:rPr lang="en-US" sz="2000" dirty="0" smtClean="0"/>
              <a:t>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Illustrating methods for causal inference from experimental and observational data</a:t>
            </a:r>
          </a:p>
          <a:p>
            <a:pPr marL="903296" lvl="1" indent="-342900"/>
            <a:r>
              <a:rPr lang="en-US" sz="2000" dirty="0" smtClean="0"/>
              <a:t>From previous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Exemplifying applications of the methods on 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1"/>
          </p:nvPr>
        </p:nvSpPr>
        <p:spPr>
          <a:xfrm>
            <a:off x="380168" y="1180007"/>
            <a:ext cx="11431664" cy="484197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Deep understanding of the potential outcome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Broad knowledge about assumptions, prerequisites, and procedures of randomized control trials, regression models, fixed effect models, instrumental variable approaches, regression discontinuity designs and differences in differences.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Ability to critically read and interpret results of causal inference studies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Applying methodological peculiarities of the causal inference methods in own analyses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Develop Causal inference research questions and approaches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Formalities and Schedule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31"/>
          </p:nvPr>
        </p:nvSpPr>
        <p:spPr>
          <a:xfrm>
            <a:off x="7197634" y="1003336"/>
            <a:ext cx="4614196" cy="5055558"/>
          </a:xfrm>
        </p:spPr>
        <p:txBody>
          <a:bodyPr anchor="ctr"/>
          <a:lstStyle/>
          <a:p>
            <a:r>
              <a:rPr lang="en-US" dirty="0" smtClean="0"/>
              <a:t>Required readings (in Canvas / Leganto)</a:t>
            </a:r>
          </a:p>
          <a:p>
            <a:r>
              <a:rPr lang="en-US" dirty="0" smtClean="0"/>
              <a:t>Slides and Materials (in Canvas after each session)</a:t>
            </a:r>
          </a:p>
          <a:p>
            <a:r>
              <a:rPr lang="en-US" dirty="0" smtClean="0"/>
              <a:t>Dates and Place (in Canvas)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9"/>
          </p:nvPr>
        </p:nvPicPr>
        <p:blipFill>
          <a:blip r:embed="rId2"/>
          <a:stretch>
            <a:fillRect/>
          </a:stretch>
        </p:blipFill>
        <p:spPr>
          <a:xfrm>
            <a:off x="379413" y="1003336"/>
            <a:ext cx="6522784" cy="4955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15" y="2832333"/>
            <a:ext cx="395546" cy="3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Formalities and Schedule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9" name="Google Shape;74;g105de851017_0_44"/>
          <p:cNvGraphicFramePr/>
          <p:nvPr>
            <p:extLst>
              <p:ext uri="{D42A27DB-BD31-4B8C-83A1-F6EECF244321}">
                <p14:modId xmlns:p14="http://schemas.microsoft.com/office/powerpoint/2010/main" val="2681639739"/>
              </p:ext>
            </p:extLst>
          </p:nvPr>
        </p:nvGraphicFramePr>
        <p:xfrm>
          <a:off x="2056448" y="1340198"/>
          <a:ext cx="8079105" cy="41776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5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Introduction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16 August 2022, 12:15-14:00h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</a:t>
                      </a:r>
                      <a:r>
                        <a:rPr lang="de-DE" sz="140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nb-NO" sz="140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José Manuel Arencibia Alemán</a:t>
                      </a:r>
                      <a:endParaRPr sz="14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Shadish, Cook, &amp; Campbell (2002), chapter 1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Designing Experiments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19 August 2022, 12:15-14:00h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Tony Tan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Shadish, Cook, &amp; Campbell (2002), chapter 8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Randomized Trials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23 August 2022, 12:15-14:00h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José Manuel Arencibia Alemán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Angrist &amp; Pischke (2015), chapter 1</a:t>
                      </a:r>
                      <a:endParaRPr lang="en-US" sz="1400" kern="1200" noProof="0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Regression</a:t>
                      </a:r>
                      <a:r>
                        <a:rPr lang="en-US" sz="1400" baseline="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Models</a:t>
                      </a:r>
                      <a:endParaRPr lang="en-US" sz="1400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26 August 2022, 10:15-12:00h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Tony Tan</a:t>
                      </a:r>
                      <a:endParaRPr lang="en-US" sz="2800" b="1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Angrist &amp; Pischke (2015), chapter 2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Google Shape;36;g105de851017_0_44"/>
          <p:cNvSpPr/>
          <p:nvPr/>
        </p:nvSpPr>
        <p:spPr>
          <a:xfrm>
            <a:off x="969569" y="1248069"/>
            <a:ext cx="911814" cy="5436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1C24"/>
          </a:solidFill>
          <a:ln w="952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39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Formalities and Schedule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Google Shape;74;g105de851017_0_44"/>
          <p:cNvGraphicFramePr/>
          <p:nvPr>
            <p:extLst>
              <p:ext uri="{D42A27DB-BD31-4B8C-83A1-F6EECF244321}">
                <p14:modId xmlns:p14="http://schemas.microsoft.com/office/powerpoint/2010/main" val="2067861185"/>
              </p:ext>
            </p:extLst>
          </p:nvPr>
        </p:nvGraphicFramePr>
        <p:xfrm>
          <a:off x="2056448" y="1340198"/>
          <a:ext cx="8079105" cy="41776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5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Fixed</a:t>
                      </a:r>
                      <a:r>
                        <a:rPr lang="en-US" sz="1400" baseline="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Effects</a:t>
                      </a:r>
                      <a:endParaRPr lang="en-US" sz="1400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30 August 2022, 12:15-14:00h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</a:t>
                      </a:r>
                      <a:r>
                        <a:rPr lang="de-DE" sz="140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nb-NO" sz="140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José Manuel Arencibia Alemán</a:t>
                      </a:r>
                      <a:endParaRPr sz="14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Huntington-Klein (2022), chapter 16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Fixed Effects / Instrumental</a:t>
                      </a:r>
                      <a:r>
                        <a:rPr lang="en-US" sz="1400" baseline="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Variables</a:t>
                      </a:r>
                      <a:endParaRPr lang="en-US" sz="1400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2 September 2022, 10:15-12:00h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José</a:t>
                      </a:r>
                      <a:r>
                        <a:rPr lang="en-US" sz="1400" baseline="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Manuel Arencibia Alemán</a:t>
                      </a:r>
                      <a:endParaRPr lang="en-US" sz="1400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H-K (2022), chapter 16; A. &amp; P., chapter 3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Instrumental</a:t>
                      </a:r>
                      <a:r>
                        <a:rPr lang="en-US" sz="1400" kern="1200" baseline="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Variables</a:t>
                      </a:r>
                      <a:endParaRPr lang="en-US" sz="1400" kern="1200" noProof="0" dirty="0" smtClean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6 September 2022, 12:15-14:00h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José Manuel Arencibia Alemán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Angrist &amp; Pischke (2015), chapter 3</a:t>
                      </a:r>
                      <a:endParaRPr lang="en-US" sz="1400" kern="1200" noProof="0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Regression</a:t>
                      </a:r>
                      <a:r>
                        <a:rPr lang="en-US" sz="1400" baseline="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Discontinuity I</a:t>
                      </a:r>
                      <a:endParaRPr lang="en-US" sz="1400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9 September 2022, 10:15-12:00h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José Manuel Arencibia Alemán</a:t>
                      </a:r>
                      <a:endParaRPr lang="en-US" sz="2800" b="1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Angrist &amp; Pischke (2015), chapter 4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Formalities and Schedule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 smtClean="0"/>
              <a:t>Page </a:t>
            </a:r>
            <a:fld id="{5251F420-7306-4E7C-A79E-F31A38F7D39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9" name="Google Shape;74;g105de851017_0_44"/>
          <p:cNvGraphicFramePr/>
          <p:nvPr>
            <p:extLst>
              <p:ext uri="{D42A27DB-BD31-4B8C-83A1-F6EECF244321}">
                <p14:modId xmlns:p14="http://schemas.microsoft.com/office/powerpoint/2010/main" val="3300700084"/>
              </p:ext>
            </p:extLst>
          </p:nvPr>
        </p:nvGraphicFramePr>
        <p:xfrm>
          <a:off x="2056448" y="1340198"/>
          <a:ext cx="8079105" cy="41776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5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Regression Discontinuity II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13 September 2022, 12:15-14:00h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</a:t>
                      </a:r>
                      <a:r>
                        <a:rPr lang="de-DE" sz="140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nb-NO" sz="140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Tony Tan</a:t>
                      </a:r>
                      <a:endParaRPr sz="14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Steinman &amp; Olsen (2002)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Differences-in-Differences</a:t>
                      </a:r>
                      <a:r>
                        <a:rPr lang="en-US" sz="1400" baseline="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I</a:t>
                      </a:r>
                      <a:endParaRPr lang="en-US" sz="1400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16 September 2022, 10:15-12:00h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José Manuel Arencibia Alemán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</a:t>
                      </a: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Angrist &amp; Pischke (2015), chapter 5</a:t>
                      </a:r>
                      <a:endParaRPr lang="en-US" sz="1400" kern="1200" noProof="0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Differences-in-Differences II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20 September 2022, 12:15-14:00h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Tony Tan</a:t>
                      </a:r>
                    </a:p>
                    <a:p>
                      <a:pPr marL="457200" lvl="0" indent="-298450" algn="l" defTabSz="914446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</a:t>
                      </a:r>
                      <a:r>
                        <a:rPr lang="en-US" sz="1400" kern="1200" noProof="0" dirty="0" err="1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Strello</a:t>
                      </a: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</a:t>
                      </a:r>
                      <a:r>
                        <a:rPr lang="en-US" sz="1400" kern="1200" baseline="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sz="1400" kern="1200" baseline="0" noProof="0" dirty="0" err="1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Strietholdt</a:t>
                      </a:r>
                      <a:r>
                        <a:rPr lang="en-US" sz="1400" kern="1200" baseline="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Steinmann &amp; </a:t>
                      </a:r>
                      <a:r>
                        <a:rPr lang="en-US" sz="1400" kern="1200" baseline="0" noProof="0" dirty="0" err="1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Siepmann</a:t>
                      </a:r>
                      <a:r>
                        <a:rPr lang="en-US" sz="1400" kern="1200" noProof="0" dirty="0" smtClean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(2021)</a:t>
                      </a:r>
                      <a:endParaRPr lang="en-US" sz="1400" kern="1200" noProof="0" dirty="0">
                        <a:solidFill>
                          <a:schemeClr val="tx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Lessons Learned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Time: 23 September 2022, 10:15-12:00h</a:t>
                      </a: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Main instructor: José Manuel Arencibia Alemán</a:t>
                      </a:r>
                      <a:endParaRPr lang="en-US" sz="2800" b="1" noProof="0" dirty="0" smtClean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Verdana"/>
                        <a:buChar char="-"/>
                      </a:pP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Required reading: </a:t>
                      </a:r>
                      <a:r>
                        <a:rPr lang="en-US" sz="1400" noProof="0" dirty="0" err="1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Rutkowski</a:t>
                      </a: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&amp; </a:t>
                      </a:r>
                      <a:r>
                        <a:rPr lang="en-US" sz="1400" noProof="0" dirty="0" err="1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Delandshere</a:t>
                      </a:r>
                      <a:r>
                        <a:rPr lang="en-US" sz="1400" noProof="0" dirty="0" smtClean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(2016)</a:t>
                      </a:r>
                      <a:endParaRPr lang="en-US" sz="1400" noProof="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2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ENG" id="{ECDA1C7A-B1F5-4BA3-9699-1C7975CBBA30}" vid="{62A3892F-3258-40C7-A157-01FB85EBDA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0108F0405CBB4CAF0A4935735FBDAF" ma:contentTypeVersion="2" ma:contentTypeDescription="Opprett et nytt dokument." ma:contentTypeScope="" ma:versionID="40820e0ad83be9a9961789050f7f0561">
  <xsd:schema xmlns:xsd="http://www.w3.org/2001/XMLSchema" xmlns:xs="http://www.w3.org/2001/XMLSchema" xmlns:p="http://schemas.microsoft.com/office/2006/metadata/properties" xmlns:ns2="e5e35b8c-bb2a-40e7-acd7-beed1d1f14b8" xmlns:ns3="45a9c032-1c21-4297-bc4a-1b0e359a6c15" targetNamespace="http://schemas.microsoft.com/office/2006/metadata/properties" ma:root="true" ma:fieldsID="0d622c3afd3d445bea522ad461dd9299" ns2:_="" ns3:_="">
    <xsd:import namespace="e5e35b8c-bb2a-40e7-acd7-beed1d1f14b8"/>
    <xsd:import namespace="45a9c032-1c21-4297-bc4a-1b0e359a6c1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35b8c-bb2a-40e7-acd7-beed1d1f14b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kument-ID-verdi" ma:description="Verdien for dokument-IDen som er tilordnet elementet." ma:internalName="_dlc_DocId" ma:readOnly="true">
      <xsd:simpleType>
        <xsd:restriction base="dms:Text"/>
      </xsd:simpleType>
    </xsd:element>
    <xsd:element name="_dlc_DocIdUrl" ma:index="9" nillable="true" ma:displayName="Dokument-ID" ma:description="Fast kobling til dokumente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a9c032-1c21-4297-bc4a-1b0e359a6c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5e35b8c-bb2a-40e7-acd7-beed1d1f14b8">JAJEJYK5CVUX-448798232-21</_dlc_DocId>
    <_dlc_DocIdUrl xmlns="e5e35b8c-bb2a-40e7-acd7-beed1d1f14b8">
      <Url>https://uio.sharepoint.com/sites/GrafiskUttrykk/_layouts/15/DocIdRedir.aspx?ID=JAJEJYK5CVUX-448798232-21</Url>
      <Description>JAJEJYK5CVUX-448798232-21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F1C286-2139-4BD3-8287-35936CA7AD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e35b8c-bb2a-40e7-acd7-beed1d1f14b8"/>
    <ds:schemaRef ds:uri="45a9c032-1c21-4297-bc4a-1b0e359a6c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9CF10-6C6A-444C-B05E-E78C1785A52C}">
  <ds:schemaRefs>
    <ds:schemaRef ds:uri="http://purl.org/dc/elements/1.1/"/>
    <ds:schemaRef ds:uri="45a9c032-1c21-4297-bc4a-1b0e359a6c15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5e35b8c-bb2a-40e7-acd7-beed1d1f14b8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9482CAD-727C-4AE1-8FFC-BF541C85793E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UiO  English</Template>
  <TotalTime>3794</TotalTime>
  <Words>1663</Words>
  <Application>Microsoft Office PowerPoint</Application>
  <PresentationFormat>Widescreen</PresentationFormat>
  <Paragraphs>262</Paragraphs>
  <Slides>24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Verdana</vt:lpstr>
      <vt:lpstr>Wingdings</vt:lpstr>
      <vt:lpstr>Office Theme</vt:lpstr>
      <vt:lpstr>Methods for Causal Inference in Educational Research</vt:lpstr>
      <vt:lpstr>Roadmap</vt:lpstr>
      <vt:lpstr>Getting to know each other</vt:lpstr>
      <vt:lpstr>Workshop aims</vt:lpstr>
      <vt:lpstr>Workshop learning outcomes</vt:lpstr>
      <vt:lpstr>Formalities and Schedule</vt:lpstr>
      <vt:lpstr>Formalities and Schedule</vt:lpstr>
      <vt:lpstr>Formalities and Schedule</vt:lpstr>
      <vt:lpstr>Formalities and Schedule</vt:lpstr>
      <vt:lpstr>Assignment Requirements</vt:lpstr>
      <vt:lpstr>PowerPoint Presentation</vt:lpstr>
      <vt:lpstr>Introduction to Causal Inference</vt:lpstr>
      <vt:lpstr>Introduction to Causal Inference</vt:lpstr>
      <vt:lpstr>Introduction to Causal Inference</vt:lpstr>
      <vt:lpstr>Rubin’s Potential Outcome Framework</vt:lpstr>
      <vt:lpstr>Rubin’s potential outcome framework</vt:lpstr>
      <vt:lpstr>Rubin’s potential outcome framework</vt:lpstr>
      <vt:lpstr>Rubin’s potential outcome framework</vt:lpstr>
      <vt:lpstr>PowerPoint Presentation</vt:lpstr>
      <vt:lpstr>Correlation ≠ Causation (!)</vt:lpstr>
      <vt:lpstr>Summing up</vt:lpstr>
      <vt:lpstr>Take away messages</vt:lpstr>
      <vt:lpstr>Formalities and Schedule</vt:lpstr>
      <vt:lpstr>References</vt:lpstr>
    </vt:vector>
  </TitlesOfParts>
  <Company>Universitetet i Oslo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Manuel Arencibia Aleman</dc:creator>
  <cp:lastModifiedBy>Jose Manuel Arencibia Aleman</cp:lastModifiedBy>
  <cp:revision>132</cp:revision>
  <dcterms:created xsi:type="dcterms:W3CDTF">2021-12-02T17:49:14Z</dcterms:created>
  <dcterms:modified xsi:type="dcterms:W3CDTF">2022-08-09T15:48:42Z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0x0101003A0108F0405CBB4CAF0A4935735FBDAF</vt:lpwstr>
  </property>
  <property fmtid="{D5CDD505-2E9C-101B-9397-08002B2CF9AE}" pid="3" name="_dlc_DocIdItemGuid">
    <vt:lpwstr>27bb76fe-fa39-4ddb-b8e4-3a1233c00101</vt:lpwstr>
  </property>
</Properties>
</file>